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53" r:id="rId1"/>
  </p:sldMasterIdLst>
  <p:notesMasterIdLst>
    <p:notesMasterId r:id="rId18"/>
  </p:notesMasterIdLst>
  <p:handoutMasterIdLst>
    <p:handoutMasterId r:id="rId19"/>
  </p:handoutMasterIdLst>
  <p:sldIdLst>
    <p:sldId id="534" r:id="rId2"/>
    <p:sldId id="957" r:id="rId3"/>
    <p:sldId id="959" r:id="rId4"/>
    <p:sldId id="961" r:id="rId5"/>
    <p:sldId id="1025" r:id="rId6"/>
    <p:sldId id="1026" r:id="rId7"/>
    <p:sldId id="1027" r:id="rId8"/>
    <p:sldId id="1028" r:id="rId9"/>
    <p:sldId id="1029" r:id="rId10"/>
    <p:sldId id="1208" r:id="rId11"/>
    <p:sldId id="1209" r:id="rId12"/>
    <p:sldId id="1216" r:id="rId13"/>
    <p:sldId id="1212" r:id="rId14"/>
    <p:sldId id="1030" r:id="rId15"/>
    <p:sldId id="1040" r:id="rId16"/>
    <p:sldId id="1039" r:id="rId17"/>
  </p:sldIdLst>
  <p:sldSz cx="9144000" cy="6858000" type="screen4x3"/>
  <p:notesSz cx="7099300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GotT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GotT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GotT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GotT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NewsGot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NewsGot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NewsGot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NewsGot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NewsGot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CCCFF"/>
    <a:srgbClr val="DDDDDD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3100" autoAdjust="0"/>
  </p:normalViewPr>
  <p:slideViewPr>
    <p:cSldViewPr snapToGrid="0">
      <p:cViewPr varScale="1">
        <p:scale>
          <a:sx n="88" d="100"/>
          <a:sy n="88" d="100"/>
        </p:scale>
        <p:origin x="5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52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0463" y="892175"/>
            <a:ext cx="4783137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5688"/>
            <a:ext cx="5207000" cy="4308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4282" tIns="46313" rIns="94282" bIns="463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5234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PT" dirty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2" tIns="49521" rIns="99042" bIns="49521"/>
          <a:lstStyle>
            <a:lvl1pPr eaLnBrk="0" hangingPunct="0">
              <a:defRPr>
                <a:solidFill>
                  <a:schemeClr val="tx1"/>
                </a:solidFill>
                <a:latin typeface="NewsGotT" pitchFamily="2" charset="0"/>
              </a:defRPr>
            </a:lvl1pPr>
            <a:lvl2pPr marL="742903" indent="-285732" eaLnBrk="0" hangingPunct="0">
              <a:defRPr>
                <a:solidFill>
                  <a:schemeClr val="tx1"/>
                </a:solidFill>
                <a:latin typeface="NewsGotT" pitchFamily="2" charset="0"/>
              </a:defRPr>
            </a:lvl2pPr>
            <a:lvl3pPr marL="1142927" indent="-228586" eaLnBrk="0" hangingPunct="0">
              <a:defRPr>
                <a:solidFill>
                  <a:schemeClr val="tx1"/>
                </a:solidFill>
                <a:latin typeface="NewsGotT" pitchFamily="2" charset="0"/>
              </a:defRPr>
            </a:lvl3pPr>
            <a:lvl4pPr marL="1600098" indent="-228586" eaLnBrk="0" hangingPunct="0">
              <a:defRPr>
                <a:solidFill>
                  <a:schemeClr val="tx1"/>
                </a:solidFill>
                <a:latin typeface="NewsGotT" pitchFamily="2" charset="0"/>
              </a:defRPr>
            </a:lvl4pPr>
            <a:lvl5pPr marL="2057269" indent="-228586" eaLnBrk="0" hangingPunct="0">
              <a:defRPr>
                <a:solidFill>
                  <a:schemeClr val="tx1"/>
                </a:solidFill>
                <a:latin typeface="NewsGotT" pitchFamily="2" charset="0"/>
              </a:defRPr>
            </a:lvl5pPr>
            <a:lvl6pPr marL="2514439" indent="-2285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GotT" pitchFamily="2" charset="0"/>
              </a:defRPr>
            </a:lvl6pPr>
            <a:lvl7pPr marL="2971610" indent="-2285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GotT" pitchFamily="2" charset="0"/>
              </a:defRPr>
            </a:lvl7pPr>
            <a:lvl8pPr marL="3428781" indent="-2285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GotT" pitchFamily="2" charset="0"/>
              </a:defRPr>
            </a:lvl8pPr>
            <a:lvl9pPr marL="3885951" indent="-22858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ewsGotT" pitchFamily="2" charset="0"/>
              </a:defRPr>
            </a:lvl9pPr>
          </a:lstStyle>
          <a:p>
            <a:pPr eaLnBrk="1" hangingPunct="1"/>
            <a:fld id="{BD378765-9A43-40D2-BEED-FEE6994D6864}" type="slidenum">
              <a:rPr lang="en-US"/>
              <a:pPr eaLnBrk="1" hangingPunct="1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10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46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778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6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8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321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74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192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84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54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0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2911475"/>
            <a:ext cx="1065212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29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pt-PT" altLang="en-US"/>
              <a:t>Clique para editar o estilo do título</a:t>
            </a:r>
          </a:p>
        </p:txBody>
      </p:sp>
      <p:sp>
        <p:nvSpPr>
          <p:cNvPr id="4229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14325" y="3049588"/>
            <a:ext cx="6783388" cy="2027237"/>
          </a:xfrm>
        </p:spPr>
        <p:txBody>
          <a:bodyPr/>
          <a:lstStyle>
            <a:lvl1pPr marL="0" indent="0" algn="r">
              <a:buFont typeface="Wingdings" pitchFamily="-111" charset="2"/>
              <a:buNone/>
              <a:defRPr sz="2600" b="0"/>
            </a:lvl1pPr>
          </a:lstStyle>
          <a:p>
            <a:r>
              <a:rPr lang="pt-PT" altLang="en-US"/>
              <a:t>Faça clique para editar o estilo do subtítulo do modelo global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57188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2DC1-2E4C-4C31-BE42-DC1635709DE4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09DF9-9B0D-43EB-ADC5-3E0FF8E10105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82674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422FC-52A5-4D0A-B48A-B4E7FBE740C1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ACFE4-17FD-4C50-B332-8B6D10A781CE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99998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122238"/>
            <a:ext cx="21082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22238"/>
            <a:ext cx="6175375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557B2-D1D8-4E32-AFE8-6A40C6BA43B9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9D94B-A414-4E2F-9952-0F2CB88E70F9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441303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22238"/>
            <a:ext cx="7021513" cy="8223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233488"/>
            <a:ext cx="4141788" cy="4897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5013" y="1233488"/>
            <a:ext cx="4141787" cy="4897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74C28-4A82-4722-B1AE-81A8C8FE518D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2DE89-88EF-4254-A77D-43D0FDA97ADD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425715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FB469-C089-439F-918A-82A7893BCC4A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5539E-C3CD-4227-970B-9B609ECA132B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48984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71F61-3621-4DAC-A436-1612AD075A88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9217A2-D5D9-45E5-9FCC-65AC316E151A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95269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233488"/>
            <a:ext cx="4141788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5013" y="1233488"/>
            <a:ext cx="4141787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5F594-3FE8-4694-A0A3-F6BAFB588325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94800-A1BA-4B18-9C3C-7A92A59D7115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69997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ACBCE-D73C-4D39-B9F8-63FB3C44B96A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78B9C-520C-4E77-AD11-AF19056AAA82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66912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930DF-874A-4F10-8929-19E9B61B46A3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4C713-EA86-4FF0-9D6C-5698ADF6D797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75664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8BD46-541A-47C7-B2CD-25D9CC79638D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08789-AC5B-4952-AFFC-DBDFADFE39E4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52935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DD846-65A4-41CA-87D6-B06C2BBDBA0E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A4987-ADB0-49F8-95A4-53C29A2E97EC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109452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5BB65-18E8-4627-9558-72A22DA562F4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CD61F-06FD-46C3-A6CA-FA6D8E7CC4C8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812884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 flipH="1">
            <a:off x="7302500" y="115888"/>
            <a:ext cx="6350" cy="10810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22238"/>
            <a:ext cx="7021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en-US"/>
              <a:t>Clique para editar o estilo do título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33488"/>
            <a:ext cx="843597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en-US"/>
              <a:t>Clique para editar os estilos de texto do modelo global</a:t>
            </a:r>
          </a:p>
          <a:p>
            <a:pPr lvl="1"/>
            <a:r>
              <a:rPr lang="pt-PT" altLang="en-US"/>
              <a:t>Segundo nível</a:t>
            </a:r>
          </a:p>
          <a:p>
            <a:pPr lvl="2"/>
            <a:r>
              <a:rPr lang="pt-PT" altLang="en-US"/>
              <a:t>Terceiro nível</a:t>
            </a:r>
          </a:p>
          <a:p>
            <a:pPr lvl="3"/>
            <a:r>
              <a:rPr lang="pt-PT" altLang="en-US"/>
              <a:t>Quarto nível</a:t>
            </a:r>
          </a:p>
          <a:p>
            <a:pPr lvl="4"/>
            <a:r>
              <a:rPr lang="pt-PT" altLang="en-US"/>
              <a:t>Quinto nível</a:t>
            </a:r>
          </a:p>
        </p:txBody>
      </p:sp>
      <p:sp>
        <p:nvSpPr>
          <p:cNvPr id="42189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6063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fld id="{C5C75DEE-B006-4117-98A1-82F5E9072390}" type="datetime1">
              <a:rPr lang="pt-PT"/>
              <a:pPr>
                <a:defRPr/>
              </a:pPr>
              <a:t>15/10/21</a:t>
            </a:fld>
            <a:endParaRPr lang="pt-PT" altLang="en-US"/>
          </a:p>
        </p:txBody>
      </p:sp>
      <p:sp>
        <p:nvSpPr>
          <p:cNvPr id="4218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>
              <a:defRPr/>
            </a:pPr>
            <a:r>
              <a:rPr lang="pt-PT" altLang="en-US"/>
              <a:t>Universidade do Minho</a:t>
            </a:r>
          </a:p>
        </p:txBody>
      </p:sp>
      <p:sp>
        <p:nvSpPr>
          <p:cNvPr id="4218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6673DD75-331D-417F-A366-F1CA06C5121D}" type="slidenum">
              <a:rPr lang="pt-PT" altLang="en-US"/>
              <a:pPr>
                <a:defRPr/>
              </a:pPr>
              <a:t>‹#›</a:t>
            </a:fld>
            <a:endParaRPr lang="pt-PT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250825" y="1089025"/>
            <a:ext cx="8710613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9001125" y="1233488"/>
            <a:ext cx="142875" cy="2411412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PT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66688"/>
            <a:ext cx="159067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9001125" y="3646488"/>
            <a:ext cx="142875" cy="2411412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NewsGotT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-111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-111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-111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-111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6.png"/><Relationship Id="rId21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image" Target="../media/image20.png"/><Relationship Id="rId16" Type="http://schemas.openxmlformats.org/officeDocument/2006/relationships/image" Target="../media/image13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6.png"/><Relationship Id="rId21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image" Target="../media/image20.png"/><Relationship Id="rId16" Type="http://schemas.openxmlformats.org/officeDocument/2006/relationships/image" Target="../media/image13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PT" sz="3600" dirty="0"/>
              <a:t>Introdução </a:t>
            </a:r>
            <a:br>
              <a:rPr lang="pt-PT" sz="3600" dirty="0"/>
            </a:br>
            <a:r>
              <a:rPr lang="pt-PT" sz="3600" dirty="0"/>
              <a:t>(Módulo 0)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t-PT" sz="2000" b="1" dirty="0"/>
              <a:t>Comunicações por Computador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sz="2000" dirty="0"/>
              <a:t>Licenciatura em Engenharia Informática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sz="2000" dirty="0"/>
              <a:t>3º ano/2º semestre</a:t>
            </a:r>
          </a:p>
          <a:p>
            <a:pPr eaLnBrk="1" hangingPunct="1">
              <a:buFont typeface="Wingdings" pitchFamily="2" charset="2"/>
              <a:buNone/>
            </a:pPr>
            <a:r>
              <a:rPr lang="pt-PT" sz="2000" dirty="0"/>
              <a:t>2021/2022</a:t>
            </a:r>
          </a:p>
          <a:p>
            <a:pPr eaLnBrk="1" hangingPunct="1">
              <a:buFont typeface="Wingdings" pitchFamily="2" charset="2"/>
              <a:buNone/>
            </a:pPr>
            <a:endParaRPr lang="pt-PT" sz="2000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657793" y="5377314"/>
            <a:ext cx="564437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1600" b="1" i="1" dirty="0">
                <a:solidFill>
                  <a:schemeClr val="tx2"/>
                </a:solidFill>
              </a:rPr>
              <a:t>Computer Networking: A Top Down Approach</a:t>
            </a:r>
            <a:r>
              <a:rPr lang="en-US" sz="1600" b="1" dirty="0">
                <a:solidFill>
                  <a:schemeClr val="tx2"/>
                </a:solidFill>
              </a:rPr>
              <a:t>, </a:t>
            </a:r>
            <a:br>
              <a:rPr lang="en-US" sz="1600" b="1" dirty="0">
                <a:solidFill>
                  <a:schemeClr val="tx2"/>
                </a:solidFill>
              </a:rPr>
            </a:br>
            <a:r>
              <a:rPr lang="en-US" sz="1600" b="1" u="sng" dirty="0" err="1">
                <a:solidFill>
                  <a:schemeClr val="tx2"/>
                </a:solidFill>
              </a:rPr>
              <a:t>Capítulo</a:t>
            </a:r>
            <a:r>
              <a:rPr lang="en-US" sz="1600" b="1" u="sng" dirty="0">
                <a:solidFill>
                  <a:schemeClr val="tx2"/>
                </a:solidFill>
              </a:rPr>
              <a:t> 1 – </a:t>
            </a:r>
            <a:r>
              <a:rPr lang="en-US" sz="1600" b="1" u="sng" dirty="0" err="1">
                <a:solidFill>
                  <a:schemeClr val="tx2"/>
                </a:solidFill>
              </a:rPr>
              <a:t>Secção</a:t>
            </a:r>
            <a:r>
              <a:rPr lang="en-US" sz="1600" b="1" u="sng" dirty="0">
                <a:solidFill>
                  <a:schemeClr val="tx2"/>
                </a:solidFill>
              </a:rPr>
              <a:t> 1.5 – Protocol Layers and Service Models </a:t>
            </a:r>
            <a:br>
              <a:rPr lang="en-US" sz="1600" b="1" u="sng" dirty="0">
                <a:solidFill>
                  <a:schemeClr val="tx2"/>
                </a:solidFill>
              </a:rPr>
            </a:br>
            <a:r>
              <a:rPr lang="en-US" sz="1600" b="1" dirty="0">
                <a:solidFill>
                  <a:schemeClr val="tx2"/>
                </a:solidFill>
              </a:rPr>
              <a:t>Jim Kurose, Keith Ross, Addison-Wesley </a:t>
            </a:r>
            <a:r>
              <a:rPr lang="pt-PT" sz="1600" b="1" dirty="0">
                <a:solidFill>
                  <a:schemeClr val="accent2"/>
                </a:solidFill>
              </a:rPr>
              <a:t>©2016 </a:t>
            </a:r>
            <a:r>
              <a:rPr lang="en-US" sz="1600" b="1" dirty="0">
                <a:solidFill>
                  <a:schemeClr val="tx2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945152"/>
            <a:ext cx="2147369" cy="2656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187456" y="2040029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Services, Layering and Encapsulation</a:t>
            </a:r>
            <a:endParaRPr lang="en-US" sz="3300" dirty="0"/>
          </a:p>
        </p:txBody>
      </p:sp>
      <p:sp>
        <p:nvSpPr>
          <p:cNvPr id="88" name="Slide Number Placeholder 5">
            <a:extLst>
              <a:ext uri="{FF2B5EF4-FFF2-40B4-BE49-F238E27FC236}">
                <a16:creationId xmlns:a16="http://schemas.microsoft.com/office/drawing/2014/main" id="{19C48C77-97C9-E641-9E95-A18076BB04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79" y="515054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731723" y="2026912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585" y="4662738"/>
            <a:ext cx="602456" cy="578644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CE37313-1E06-C945-A455-53ADE2AA5971}"/>
              </a:ext>
            </a:extLst>
          </p:cNvPr>
          <p:cNvSpPr txBox="1"/>
          <p:nvPr/>
        </p:nvSpPr>
        <p:spPr>
          <a:xfrm>
            <a:off x="2565964" y="3744838"/>
            <a:ext cx="4373381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1456" indent="-221456">
              <a:lnSpc>
                <a:spcPct val="90000"/>
              </a:lnSpc>
              <a:buClr>
                <a:srgbClr val="0000A3"/>
              </a:buClr>
              <a:buFont typeface="Wingdings" pitchFamily="2" charset="2"/>
              <a:buChar char="§"/>
            </a:pPr>
            <a:r>
              <a:rPr lang="en-US" dirty="0"/>
              <a:t>transport-layer protocol </a:t>
            </a:r>
            <a:r>
              <a:rPr lang="en-US" dirty="0">
                <a:solidFill>
                  <a:srgbClr val="0000A3"/>
                </a:solidFill>
              </a:rPr>
              <a:t>encapsulates</a:t>
            </a:r>
            <a:r>
              <a:rPr lang="en-US" dirty="0"/>
              <a:t> application-layer message, M, with </a:t>
            </a:r>
            <a:r>
              <a:rPr lang="en-US" i="1" dirty="0"/>
              <a:t>transport</a:t>
            </a:r>
            <a:r>
              <a:rPr lang="en-US" dirty="0"/>
              <a:t> layer-layer header H</a:t>
            </a:r>
            <a:r>
              <a:rPr lang="en-US" baseline="-25000" dirty="0"/>
              <a:t>t </a:t>
            </a:r>
            <a:r>
              <a:rPr lang="en-US" dirty="0"/>
              <a:t>to create a transport-layer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endParaRPr lang="en-US" baseline="-25000" dirty="0">
              <a:solidFill>
                <a:srgbClr val="C00000"/>
              </a:solidFill>
            </a:endParaRPr>
          </a:p>
          <a:p>
            <a:pPr marL="431006" lvl="1" indent="-173831">
              <a:lnSpc>
                <a:spcPct val="90000"/>
              </a:lnSpc>
              <a:buClr>
                <a:srgbClr val="0000A3"/>
              </a:buClr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t </a:t>
            </a:r>
            <a:r>
              <a:rPr lang="en-US" dirty="0"/>
              <a:t> used by transport layer protocol to implement its service</a:t>
            </a:r>
            <a:endParaRPr lang="en-US" baseline="-25000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000594" y="1923500"/>
            <a:ext cx="1324295" cy="3026064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8330785" y="4578558"/>
            <a:ext cx="281066" cy="625295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2551" y="5144835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6916087" y="1917411"/>
            <a:ext cx="1324295" cy="3026064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204AF74-1396-104A-87D1-95A4614EA10A}"/>
              </a:ext>
            </a:extLst>
          </p:cNvPr>
          <p:cNvGrpSpPr/>
          <p:nvPr/>
        </p:nvGrpSpPr>
        <p:grpSpPr>
          <a:xfrm>
            <a:off x="2408732" y="2633551"/>
            <a:ext cx="4326537" cy="1060572"/>
            <a:chOff x="3211642" y="2368401"/>
            <a:chExt cx="5768716" cy="141409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4026509-71C6-2A41-AD9B-DEF9BBBA327C}"/>
                </a:ext>
              </a:extLst>
            </p:cNvPr>
            <p:cNvCxnSpPr>
              <a:cxnSpLocks/>
            </p:cNvCxnSpPr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3F96C4-7C44-5A46-A288-AFF998E8C12A}"/>
                </a:ext>
              </a:extLst>
            </p:cNvPr>
            <p:cNvSpPr txBox="1"/>
            <p:nvPr/>
          </p:nvSpPr>
          <p:spPr>
            <a:xfrm>
              <a:off x="3359490" y="2717590"/>
              <a:ext cx="5620868" cy="1064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Transport-layer </a:t>
              </a:r>
              <a:r>
                <a:rPr lang="en-US" dirty="0"/>
                <a:t>protocol transfers M (e.g., reliably) from one </a:t>
              </a:r>
              <a:r>
                <a:rPr lang="en-US" i="1" dirty="0"/>
                <a:t>process</a:t>
              </a:r>
              <a:r>
                <a:rPr lang="en-US" dirty="0"/>
                <a:t> to another, using services of network layer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BCE6F83-E984-0A47-ACF6-560550DA22AC}"/>
                </a:ext>
              </a:extLst>
            </p:cNvPr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1" name="Group 185">
              <a:extLst>
                <a:ext uri="{FF2B5EF4-FFF2-40B4-BE49-F238E27FC236}">
                  <a16:creationId xmlns:a16="http://schemas.microsoft.com/office/drawing/2014/main" id="{BBEFAA32-01D5-174D-A563-219B7E938E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82" name="Group 179">
                <a:extLst>
                  <a:ext uri="{FF2B5EF4-FFF2-40B4-BE49-F238E27FC236}">
                    <a16:creationId xmlns:a16="http://schemas.microsoft.com/office/drawing/2014/main" id="{2F1E9753-461B-724C-ACD8-92A06085DC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86" name="Rectangle 180">
                  <a:extLst>
                    <a:ext uri="{FF2B5EF4-FFF2-40B4-BE49-F238E27FC236}">
                      <a16:creationId xmlns:a16="http://schemas.microsoft.com/office/drawing/2014/main" id="{458B0BF5-90AD-E548-AAB1-86D4685BA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181">
                  <a:extLst>
                    <a:ext uri="{FF2B5EF4-FFF2-40B4-BE49-F238E27FC236}">
                      <a16:creationId xmlns:a16="http://schemas.microsoft.com/office/drawing/2014/main" id="{1E3E44CE-06FB-264E-B1D2-5C7788F13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H</a:t>
                  </a:r>
                  <a:r>
                    <a:rPr lang="en-US" altLang="en-US" sz="1350" baseline="-2500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83" name="Group 182">
                <a:extLst>
                  <a:ext uri="{FF2B5EF4-FFF2-40B4-BE49-F238E27FC236}">
                    <a16:creationId xmlns:a16="http://schemas.microsoft.com/office/drawing/2014/main" id="{647AE73E-75D6-7D44-BB6A-A49CECE4F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84" name="Rectangle 183">
                  <a:extLst>
                    <a:ext uri="{FF2B5EF4-FFF2-40B4-BE49-F238E27FC236}">
                      <a16:creationId xmlns:a16="http://schemas.microsoft.com/office/drawing/2014/main" id="{E2065433-0D2A-3446-BC7D-8CEDCA3DD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184">
                  <a:extLst>
                    <a:ext uri="{FF2B5EF4-FFF2-40B4-BE49-F238E27FC236}">
                      <a16:creationId xmlns:a16="http://schemas.microsoft.com/office/drawing/2014/main" id="{6E32735B-6992-604C-B1C0-390BFA95D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M</a:t>
                  </a:r>
                </a:p>
              </p:txBody>
            </p: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DA85EA9-5376-4A4E-AEA3-D00FB0A25494}"/>
              </a:ext>
            </a:extLst>
          </p:cNvPr>
          <p:cNvSpPr txBox="1"/>
          <p:nvPr/>
        </p:nvSpPr>
        <p:spPr>
          <a:xfrm>
            <a:off x="2531596" y="2199293"/>
            <a:ext cx="4214108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Application </a:t>
            </a:r>
            <a:r>
              <a:rPr lang="en-US" dirty="0"/>
              <a:t>exchanges </a:t>
            </a:r>
            <a:r>
              <a:rPr lang="en-US" dirty="0">
                <a:solidFill>
                  <a:srgbClr val="C00000"/>
                </a:solidFill>
              </a:rPr>
              <a:t>messages</a:t>
            </a:r>
            <a:r>
              <a:rPr lang="en-US" dirty="0"/>
              <a:t> to implement some application service using </a:t>
            </a:r>
            <a:r>
              <a:rPr lang="en-US" i="1" dirty="0"/>
              <a:t>services</a:t>
            </a:r>
            <a:r>
              <a:rPr lang="en-US" dirty="0"/>
              <a:t> of transport layer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92BE64-DD95-B746-BF9A-8A0857499E1E}"/>
              </a:ext>
            </a:extLst>
          </p:cNvPr>
          <p:cNvGrpSpPr/>
          <p:nvPr/>
        </p:nvGrpSpPr>
        <p:grpSpPr>
          <a:xfrm>
            <a:off x="2440718" y="1974444"/>
            <a:ext cx="4238469" cy="292308"/>
            <a:chOff x="3270354" y="1798823"/>
            <a:chExt cx="5651292" cy="389744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95B0542-E9EB-D44C-B795-91D151650594}"/>
                </a:ext>
              </a:extLst>
            </p:cNvPr>
            <p:cNvCxnSpPr>
              <a:cxnSpLocks/>
            </p:cNvCxnSpPr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92A489-FD20-604F-9599-77E085F78EE9}"/>
                </a:ext>
              </a:extLst>
            </p:cNvPr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3" name="Group 175">
              <a:extLst>
                <a:ext uri="{FF2B5EF4-FFF2-40B4-BE49-F238E27FC236}">
                  <a16:creationId xmlns:a16="http://schemas.microsoft.com/office/drawing/2014/main" id="{88BE32B5-AD28-CB44-B25F-0BE0155F4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4" name="Rectangle 176">
                <a:extLst>
                  <a:ext uri="{FF2B5EF4-FFF2-40B4-BE49-F238E27FC236}">
                    <a16:creationId xmlns:a16="http://schemas.microsoft.com/office/drawing/2014/main" id="{E5CD48DB-61FF-EC4F-B8FF-E51BCE9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177">
                <a:extLst>
                  <a:ext uri="{FF2B5EF4-FFF2-40B4-BE49-F238E27FC236}">
                    <a16:creationId xmlns:a16="http://schemas.microsoft.com/office/drawing/2014/main" id="{40D322D2-6F2A-0246-B033-7CB00E527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B29E55-88BD-AD40-949B-5E711ABB4016}"/>
              </a:ext>
            </a:extLst>
          </p:cNvPr>
          <p:cNvSpPr txBox="1"/>
          <p:nvPr/>
        </p:nvSpPr>
        <p:spPr>
          <a:xfrm>
            <a:off x="5237019" y="-586047"/>
            <a:ext cx="3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89" grpId="0"/>
      <p:bldP spid="8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187456" y="2040029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Services, Layering and Encapsulation</a:t>
            </a:r>
            <a:endParaRPr lang="en-US" sz="3300" dirty="0"/>
          </a:p>
        </p:txBody>
      </p: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FCF8662E-6C10-1246-A632-4EAD39DCFA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79" y="515054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731723" y="2026912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585" y="4662738"/>
            <a:ext cx="602456" cy="578644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ACB87E4-845E-A542-9CE2-5864050E17AD}"/>
              </a:ext>
            </a:extLst>
          </p:cNvPr>
          <p:cNvCxnSpPr>
            <a:cxnSpLocks/>
          </p:cNvCxnSpPr>
          <p:nvPr/>
        </p:nvCxnSpPr>
        <p:spPr>
          <a:xfrm>
            <a:off x="2408732" y="2815341"/>
            <a:ext cx="423846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22C09FB-549C-8E44-8641-4B4BD5A57453}"/>
              </a:ext>
            </a:extLst>
          </p:cNvPr>
          <p:cNvSpPr txBox="1"/>
          <p:nvPr/>
        </p:nvSpPr>
        <p:spPr>
          <a:xfrm>
            <a:off x="2519618" y="2895443"/>
            <a:ext cx="421565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Transport-layer </a:t>
            </a:r>
            <a:r>
              <a:rPr lang="en-US" dirty="0"/>
              <a:t>protocol transfers M (e.g., reliably) from one </a:t>
            </a:r>
            <a:r>
              <a:rPr lang="en-US" i="1" dirty="0"/>
              <a:t>process</a:t>
            </a:r>
            <a:r>
              <a:rPr lang="en-US" dirty="0"/>
              <a:t> to another, using services of network layer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8BAFE3-3C6F-F143-9E4B-2A620EAB382E}"/>
              </a:ext>
            </a:extLst>
          </p:cNvPr>
          <p:cNvSpPr/>
          <p:nvPr/>
        </p:nvSpPr>
        <p:spPr>
          <a:xfrm>
            <a:off x="4188437" y="2633551"/>
            <a:ext cx="728820" cy="29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Group 185">
            <a:extLst>
              <a:ext uri="{FF2B5EF4-FFF2-40B4-BE49-F238E27FC236}">
                <a16:creationId xmlns:a16="http://schemas.microsoft.com/office/drawing/2014/main" id="{EB20B2E4-EE78-334C-B142-D9716F510006}"/>
              </a:ext>
            </a:extLst>
          </p:cNvPr>
          <p:cNvGrpSpPr>
            <a:grpSpLocks/>
          </p:cNvGrpSpPr>
          <p:nvPr/>
        </p:nvGrpSpPr>
        <p:grpSpPr bwMode="auto">
          <a:xfrm>
            <a:off x="4268102" y="2682985"/>
            <a:ext cx="681038" cy="226219"/>
            <a:chOff x="1848" y="2046"/>
            <a:chExt cx="572" cy="190"/>
          </a:xfrm>
        </p:grpSpPr>
        <p:grpSp>
          <p:nvGrpSpPr>
            <p:cNvPr id="134" name="Group 179">
              <a:extLst>
                <a:ext uri="{FF2B5EF4-FFF2-40B4-BE49-F238E27FC236}">
                  <a16:creationId xmlns:a16="http://schemas.microsoft.com/office/drawing/2014/main" id="{1D5E26E8-DD67-F64E-B7A5-CF2A5868C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>
                <a:extLst>
                  <a:ext uri="{FF2B5EF4-FFF2-40B4-BE49-F238E27FC236}">
                    <a16:creationId xmlns:a16="http://schemas.microsoft.com/office/drawing/2014/main" id="{A0FF28E6-68F8-9D49-858D-54A89443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81">
                <a:extLst>
                  <a:ext uri="{FF2B5EF4-FFF2-40B4-BE49-F238E27FC236}">
                    <a16:creationId xmlns:a16="http://schemas.microsoft.com/office/drawing/2014/main" id="{57F4F79C-9470-0243-9459-9DE005B14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35" name="Group 182">
              <a:extLst>
                <a:ext uri="{FF2B5EF4-FFF2-40B4-BE49-F238E27FC236}">
                  <a16:creationId xmlns:a16="http://schemas.microsoft.com/office/drawing/2014/main" id="{C814D838-F088-1449-A73B-3285342C6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>
                <a:extLst>
                  <a:ext uri="{FF2B5EF4-FFF2-40B4-BE49-F238E27FC236}">
                    <a16:creationId xmlns:a16="http://schemas.microsoft.com/office/drawing/2014/main" id="{744B26E9-8C84-AF45-BC0E-C09188489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84">
                <a:extLst>
                  <a:ext uri="{FF2B5EF4-FFF2-40B4-BE49-F238E27FC236}">
                    <a16:creationId xmlns:a16="http://schemas.microsoft.com/office/drawing/2014/main" id="{71A3F897-85F9-4241-906F-6308455A3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CE37313-1E06-C945-A455-53ADE2AA5971}"/>
              </a:ext>
            </a:extLst>
          </p:cNvPr>
          <p:cNvSpPr txBox="1"/>
          <p:nvPr/>
        </p:nvSpPr>
        <p:spPr>
          <a:xfrm>
            <a:off x="2579020" y="4443755"/>
            <a:ext cx="43733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1456" indent="-221456">
              <a:lnSpc>
                <a:spcPct val="90000"/>
              </a:lnSpc>
              <a:buClr>
                <a:srgbClr val="0000A3"/>
              </a:buClr>
              <a:buFont typeface="Wingdings" pitchFamily="2" charset="2"/>
              <a:buChar char="§"/>
            </a:pPr>
            <a:r>
              <a:rPr lang="en-US" dirty="0"/>
              <a:t>network-layer protocol </a:t>
            </a:r>
            <a:r>
              <a:rPr lang="en-US" dirty="0">
                <a:solidFill>
                  <a:srgbClr val="0000A3"/>
                </a:solidFill>
              </a:rPr>
              <a:t>encapsulates</a:t>
            </a:r>
            <a:r>
              <a:rPr lang="en-US" dirty="0"/>
              <a:t> transport-layer segment</a:t>
            </a:r>
            <a:r>
              <a:rPr lang="en-US" sz="1500" dirty="0"/>
              <a:t>  [H</a:t>
            </a:r>
            <a:r>
              <a:rPr lang="en-US" sz="1500" baseline="-25000" dirty="0"/>
              <a:t>t</a:t>
            </a:r>
            <a:r>
              <a:rPr lang="en-US" sz="1500" dirty="0"/>
              <a:t> | M] </a:t>
            </a:r>
            <a:r>
              <a:rPr lang="en-US" dirty="0"/>
              <a:t>with network layer-layer header H</a:t>
            </a:r>
            <a:r>
              <a:rPr lang="en-US" baseline="-25000" dirty="0"/>
              <a:t>n </a:t>
            </a:r>
            <a:r>
              <a:rPr lang="en-US" dirty="0"/>
              <a:t> to create a network-layer </a:t>
            </a:r>
            <a:r>
              <a:rPr lang="en-US" dirty="0">
                <a:solidFill>
                  <a:srgbClr val="C00000"/>
                </a:solidFill>
              </a:rPr>
              <a:t>datagram </a:t>
            </a:r>
          </a:p>
          <a:p>
            <a:pPr marL="431006" lvl="1" indent="-173831">
              <a:lnSpc>
                <a:spcPct val="90000"/>
              </a:lnSpc>
              <a:buClr>
                <a:srgbClr val="0000A3"/>
              </a:buClr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n </a:t>
            </a:r>
            <a:r>
              <a:rPr lang="en-US" dirty="0"/>
              <a:t> used by network layer protocol to implement its service</a:t>
            </a:r>
            <a:endParaRPr lang="en-US" baseline="-25000" dirty="0"/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000594" y="1923500"/>
            <a:ext cx="1324295" cy="3026064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8330785" y="4578558"/>
            <a:ext cx="281066" cy="625295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2551" y="5144835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A8D23A-DF12-2443-9B89-890BD7CDB6B8}"/>
              </a:ext>
            </a:extLst>
          </p:cNvPr>
          <p:cNvGrpSpPr/>
          <p:nvPr/>
        </p:nvGrpSpPr>
        <p:grpSpPr>
          <a:xfrm>
            <a:off x="2440718" y="1974444"/>
            <a:ext cx="4238469" cy="292308"/>
            <a:chOff x="3270354" y="1798823"/>
            <a:chExt cx="5651292" cy="38974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6A2E93-F723-6741-8FBC-288F6B0B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0C90201-2355-084F-A843-B545A899D6FE}"/>
                </a:ext>
              </a:extLst>
            </p:cNvPr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175">
              <a:extLst>
                <a:ext uri="{FF2B5EF4-FFF2-40B4-BE49-F238E27FC236}">
                  <a16:creationId xmlns:a16="http://schemas.microsoft.com/office/drawing/2014/main" id="{AC026B9A-C8C6-C045-8CBD-B9022027F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" name="Rectangle 176">
                <a:extLst>
                  <a:ext uri="{FF2B5EF4-FFF2-40B4-BE49-F238E27FC236}">
                    <a16:creationId xmlns:a16="http://schemas.microsoft.com/office/drawing/2014/main" id="{10F5A1DA-0939-D34B-B227-29AA407B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177">
                <a:extLst>
                  <a:ext uri="{FF2B5EF4-FFF2-40B4-BE49-F238E27FC236}">
                    <a16:creationId xmlns:a16="http://schemas.microsoft.com/office/drawing/2014/main" id="{2086AF53-43CC-814A-BA4C-260362990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6916087" y="1917411"/>
            <a:ext cx="1324295" cy="3026064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FD3EBC-45D5-C74A-B32F-79C699B23E2E}"/>
              </a:ext>
            </a:extLst>
          </p:cNvPr>
          <p:cNvGrpSpPr/>
          <p:nvPr/>
        </p:nvGrpSpPr>
        <p:grpSpPr>
          <a:xfrm>
            <a:off x="2408731" y="3346875"/>
            <a:ext cx="4411862" cy="1046165"/>
            <a:chOff x="3211642" y="3319499"/>
            <a:chExt cx="5882482" cy="1394887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1705D36-44EB-7144-ADDD-2BCA5A49E36C}"/>
                </a:ext>
              </a:extLst>
            </p:cNvPr>
            <p:cNvCxnSpPr>
              <a:cxnSpLocks/>
            </p:cNvCxnSpPr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64C90AC-8D4A-5646-A57F-0F37EE375E51}"/>
                </a:ext>
              </a:extLst>
            </p:cNvPr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00013B-973D-F145-BC62-E1EB59B2D1F7}"/>
                </a:ext>
              </a:extLst>
            </p:cNvPr>
            <p:cNvGrpSpPr/>
            <p:nvPr/>
          </p:nvGrpSpPr>
          <p:grpSpPr>
            <a:xfrm>
              <a:off x="5418625" y="3360607"/>
              <a:ext cx="1058375" cy="307296"/>
              <a:chOff x="5509436" y="3287899"/>
              <a:chExt cx="1058375" cy="307296"/>
            </a:xfrm>
          </p:grpSpPr>
          <p:grpSp>
            <p:nvGrpSpPr>
              <p:cNvPr id="83" name="Group 182">
                <a:extLst>
                  <a:ext uri="{FF2B5EF4-FFF2-40B4-BE49-F238E27FC236}">
                    <a16:creationId xmlns:a16="http://schemas.microsoft.com/office/drawing/2014/main" id="{92B476DA-1332-E245-A063-5F18A8ED56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84" name="Rectangle 183">
                  <a:extLst>
                    <a:ext uri="{FF2B5EF4-FFF2-40B4-BE49-F238E27FC236}">
                      <a16:creationId xmlns:a16="http://schemas.microsoft.com/office/drawing/2014/main" id="{35A3A0E8-5840-8E42-ADE8-7EB044576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184">
                  <a:extLst>
                    <a:ext uri="{FF2B5EF4-FFF2-40B4-BE49-F238E27FC236}">
                      <a16:creationId xmlns:a16="http://schemas.microsoft.com/office/drawing/2014/main" id="{55600375-23A3-CD4E-BBD9-EE07BA4AE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87" name="Rectangle 181">
                <a:extLst>
                  <a:ext uri="{FF2B5EF4-FFF2-40B4-BE49-F238E27FC236}">
                    <a16:creationId xmlns:a16="http://schemas.microsoft.com/office/drawing/2014/main" id="{51F428BA-8794-2B46-B109-1D511F62E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88" name="Rectangle 181">
                <a:extLst>
                  <a:ext uri="{FF2B5EF4-FFF2-40B4-BE49-F238E27FC236}">
                    <a16:creationId xmlns:a16="http://schemas.microsoft.com/office/drawing/2014/main" id="{E5D95958-8C54-6242-A3B1-968E6AC6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E213470-EFFE-1143-AE70-3E6F1DF52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B823437-9FDA-D44D-8E28-4933018C3600}"/>
                  </a:ext>
                </a:extLst>
              </p:cNvPr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A1DE96-E618-F245-B317-BF7C352A5215}"/>
                </a:ext>
              </a:extLst>
            </p:cNvPr>
            <p:cNvSpPr txBox="1"/>
            <p:nvPr/>
          </p:nvSpPr>
          <p:spPr>
            <a:xfrm>
              <a:off x="3359490" y="3649479"/>
              <a:ext cx="5734634" cy="1064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Network-layer </a:t>
              </a:r>
              <a:r>
                <a:rPr lang="en-US" dirty="0"/>
                <a:t>protocol transfers transport-layer segment [H</a:t>
              </a:r>
              <a:r>
                <a:rPr lang="en-US" baseline="-25000" dirty="0"/>
                <a:t>t</a:t>
              </a:r>
              <a:r>
                <a:rPr lang="en-US" dirty="0"/>
                <a:t> | M] from one </a:t>
              </a:r>
              <a:r>
                <a:rPr lang="en-US" i="1" dirty="0"/>
                <a:t>host</a:t>
              </a:r>
              <a:r>
                <a:rPr lang="en-US" dirty="0"/>
                <a:t> to another, using link layer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7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187456" y="2040029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Services, Layering and Encapsulation</a:t>
            </a:r>
            <a:endParaRPr lang="en-US" sz="3300" dirty="0"/>
          </a:p>
        </p:txBody>
      </p:sp>
      <p:sp>
        <p:nvSpPr>
          <p:cNvPr id="109" name="Slide Number Placeholder 5">
            <a:extLst>
              <a:ext uri="{FF2B5EF4-FFF2-40B4-BE49-F238E27FC236}">
                <a16:creationId xmlns:a16="http://schemas.microsoft.com/office/drawing/2014/main" id="{99BA57FE-A308-1E41-B606-A1B8A22BF1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79" y="515054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731723" y="2026912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585" y="4662738"/>
            <a:ext cx="602456" cy="578644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ACB87E4-845E-A542-9CE2-5864050E17AD}"/>
              </a:ext>
            </a:extLst>
          </p:cNvPr>
          <p:cNvCxnSpPr>
            <a:cxnSpLocks/>
          </p:cNvCxnSpPr>
          <p:nvPr/>
        </p:nvCxnSpPr>
        <p:spPr>
          <a:xfrm>
            <a:off x="2408732" y="2815341"/>
            <a:ext cx="423846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8BAFE3-3C6F-F143-9E4B-2A620EAB382E}"/>
              </a:ext>
            </a:extLst>
          </p:cNvPr>
          <p:cNvSpPr/>
          <p:nvPr/>
        </p:nvSpPr>
        <p:spPr>
          <a:xfrm>
            <a:off x="4188437" y="2633551"/>
            <a:ext cx="728820" cy="29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Group 185">
            <a:extLst>
              <a:ext uri="{FF2B5EF4-FFF2-40B4-BE49-F238E27FC236}">
                <a16:creationId xmlns:a16="http://schemas.microsoft.com/office/drawing/2014/main" id="{EB20B2E4-EE78-334C-B142-D9716F510006}"/>
              </a:ext>
            </a:extLst>
          </p:cNvPr>
          <p:cNvGrpSpPr>
            <a:grpSpLocks/>
          </p:cNvGrpSpPr>
          <p:nvPr/>
        </p:nvGrpSpPr>
        <p:grpSpPr bwMode="auto">
          <a:xfrm>
            <a:off x="4268102" y="2682985"/>
            <a:ext cx="681038" cy="226219"/>
            <a:chOff x="1848" y="2046"/>
            <a:chExt cx="572" cy="190"/>
          </a:xfrm>
        </p:grpSpPr>
        <p:grpSp>
          <p:nvGrpSpPr>
            <p:cNvPr id="134" name="Group 179">
              <a:extLst>
                <a:ext uri="{FF2B5EF4-FFF2-40B4-BE49-F238E27FC236}">
                  <a16:creationId xmlns:a16="http://schemas.microsoft.com/office/drawing/2014/main" id="{1D5E26E8-DD67-F64E-B7A5-CF2A5868C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>
                <a:extLst>
                  <a:ext uri="{FF2B5EF4-FFF2-40B4-BE49-F238E27FC236}">
                    <a16:creationId xmlns:a16="http://schemas.microsoft.com/office/drawing/2014/main" id="{A0FF28E6-68F8-9D49-858D-54A89443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81">
                <a:extLst>
                  <a:ext uri="{FF2B5EF4-FFF2-40B4-BE49-F238E27FC236}">
                    <a16:creationId xmlns:a16="http://schemas.microsoft.com/office/drawing/2014/main" id="{57F4F79C-9470-0243-9459-9DE005B14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35" name="Group 182">
              <a:extLst>
                <a:ext uri="{FF2B5EF4-FFF2-40B4-BE49-F238E27FC236}">
                  <a16:creationId xmlns:a16="http://schemas.microsoft.com/office/drawing/2014/main" id="{C814D838-F088-1449-A73B-3285342C6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>
                <a:extLst>
                  <a:ext uri="{FF2B5EF4-FFF2-40B4-BE49-F238E27FC236}">
                    <a16:creationId xmlns:a16="http://schemas.microsoft.com/office/drawing/2014/main" id="{744B26E9-8C84-AF45-BC0E-C09188489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84">
                <a:extLst>
                  <a:ext uri="{FF2B5EF4-FFF2-40B4-BE49-F238E27FC236}">
                    <a16:creationId xmlns:a16="http://schemas.microsoft.com/office/drawing/2014/main" id="{71A3F897-85F9-4241-906F-6308455A3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CE37313-1E06-C945-A455-53ADE2AA5971}"/>
              </a:ext>
            </a:extLst>
          </p:cNvPr>
          <p:cNvSpPr txBox="1"/>
          <p:nvPr/>
        </p:nvSpPr>
        <p:spPr>
          <a:xfrm>
            <a:off x="2530930" y="5045024"/>
            <a:ext cx="437338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1456" indent="-221456">
              <a:lnSpc>
                <a:spcPct val="90000"/>
              </a:lnSpc>
              <a:buClr>
                <a:srgbClr val="0000A3"/>
              </a:buClr>
              <a:buFont typeface="Wingdings" pitchFamily="2" charset="2"/>
              <a:buChar char="§"/>
            </a:pPr>
            <a:r>
              <a:rPr lang="en-US" dirty="0"/>
              <a:t>link-layer protocol </a:t>
            </a:r>
            <a:r>
              <a:rPr lang="en-US" dirty="0">
                <a:solidFill>
                  <a:srgbClr val="0000A3"/>
                </a:solidFill>
              </a:rPr>
              <a:t>encapsulates</a:t>
            </a:r>
            <a:r>
              <a:rPr lang="en-US" dirty="0"/>
              <a:t> network datagram </a:t>
            </a:r>
            <a:r>
              <a:rPr lang="en-US" sz="1500" dirty="0"/>
              <a:t>[H</a:t>
            </a:r>
            <a:r>
              <a:rPr lang="en-US" sz="1500" baseline="-25000" dirty="0"/>
              <a:t>n</a:t>
            </a:r>
            <a:r>
              <a:rPr lang="en-US" sz="1500" dirty="0"/>
              <a:t>| [H</a:t>
            </a:r>
            <a:r>
              <a:rPr lang="en-US" sz="1500" baseline="-25000" dirty="0"/>
              <a:t>t</a:t>
            </a:r>
            <a:r>
              <a:rPr lang="en-US" sz="1500" dirty="0"/>
              <a:t> |M], </a:t>
            </a:r>
            <a:r>
              <a:rPr lang="en-US" dirty="0"/>
              <a:t>with link-layer header H</a:t>
            </a:r>
            <a:r>
              <a:rPr lang="en-US" baseline="-25000" dirty="0"/>
              <a:t>l </a:t>
            </a:r>
            <a:r>
              <a:rPr lang="en-US" dirty="0"/>
              <a:t> to create a link-layer </a:t>
            </a:r>
            <a:r>
              <a:rPr lang="en-US" dirty="0">
                <a:solidFill>
                  <a:srgbClr val="C00000"/>
                </a:solidFill>
              </a:rPr>
              <a:t>frame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000594" y="1923500"/>
            <a:ext cx="1324295" cy="3026064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8330785" y="4578558"/>
            <a:ext cx="281066" cy="625295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2551" y="5144835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BA8D23A-DF12-2443-9B89-890BD7CDB6B8}"/>
              </a:ext>
            </a:extLst>
          </p:cNvPr>
          <p:cNvGrpSpPr/>
          <p:nvPr/>
        </p:nvGrpSpPr>
        <p:grpSpPr>
          <a:xfrm>
            <a:off x="2440718" y="1974444"/>
            <a:ext cx="4238469" cy="292308"/>
            <a:chOff x="3270354" y="1798823"/>
            <a:chExt cx="5651292" cy="38974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6A2E93-F723-6741-8FBC-288F6B0B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0C90201-2355-084F-A843-B545A899D6FE}"/>
                </a:ext>
              </a:extLst>
            </p:cNvPr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175">
              <a:extLst>
                <a:ext uri="{FF2B5EF4-FFF2-40B4-BE49-F238E27FC236}">
                  <a16:creationId xmlns:a16="http://schemas.microsoft.com/office/drawing/2014/main" id="{AC026B9A-C8C6-C045-8CBD-B9022027F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" name="Rectangle 176">
                <a:extLst>
                  <a:ext uri="{FF2B5EF4-FFF2-40B4-BE49-F238E27FC236}">
                    <a16:creationId xmlns:a16="http://schemas.microsoft.com/office/drawing/2014/main" id="{10F5A1DA-0939-D34B-B227-29AA407B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177">
                <a:extLst>
                  <a:ext uri="{FF2B5EF4-FFF2-40B4-BE49-F238E27FC236}">
                    <a16:creationId xmlns:a16="http://schemas.microsoft.com/office/drawing/2014/main" id="{2086AF53-43CC-814A-BA4C-260362990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6916087" y="1917411"/>
            <a:ext cx="1324295" cy="3026064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1705D36-44EB-7144-ADDD-2BCA5A49E36C}"/>
              </a:ext>
            </a:extLst>
          </p:cNvPr>
          <p:cNvCxnSpPr>
            <a:cxnSpLocks/>
          </p:cNvCxnSpPr>
          <p:nvPr/>
        </p:nvCxnSpPr>
        <p:spPr>
          <a:xfrm>
            <a:off x="2408732" y="3514258"/>
            <a:ext cx="423846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64C90AC-8D4A-5646-A57F-0F37EE375E51}"/>
              </a:ext>
            </a:extLst>
          </p:cNvPr>
          <p:cNvSpPr/>
          <p:nvPr/>
        </p:nvSpPr>
        <p:spPr>
          <a:xfrm>
            <a:off x="4017129" y="3346874"/>
            <a:ext cx="907774" cy="29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0013B-973D-F145-BC62-E1EB59B2D1F7}"/>
              </a:ext>
            </a:extLst>
          </p:cNvPr>
          <p:cNvGrpSpPr/>
          <p:nvPr/>
        </p:nvGrpSpPr>
        <p:grpSpPr>
          <a:xfrm>
            <a:off x="4063969" y="3377705"/>
            <a:ext cx="793781" cy="230472"/>
            <a:chOff x="5509436" y="3287899"/>
            <a:chExt cx="1058375" cy="307296"/>
          </a:xfrm>
        </p:grpSpPr>
        <p:grpSp>
          <p:nvGrpSpPr>
            <p:cNvPr id="83" name="Group 182">
              <a:extLst>
                <a:ext uri="{FF2B5EF4-FFF2-40B4-BE49-F238E27FC236}">
                  <a16:creationId xmlns:a16="http://schemas.microsoft.com/office/drawing/2014/main" id="{92B476DA-1332-E245-A063-5F18A8ED56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84" name="Rectangle 183">
                <a:extLst>
                  <a:ext uri="{FF2B5EF4-FFF2-40B4-BE49-F238E27FC236}">
                    <a16:creationId xmlns:a16="http://schemas.microsoft.com/office/drawing/2014/main" id="{35A3A0E8-5840-8E42-ADE8-7EB044576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184">
                <a:extLst>
                  <a:ext uri="{FF2B5EF4-FFF2-40B4-BE49-F238E27FC236}">
                    <a16:creationId xmlns:a16="http://schemas.microsoft.com/office/drawing/2014/main" id="{55600375-23A3-CD4E-BBD9-EE07BA4AE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sp>
          <p:nvSpPr>
            <p:cNvPr id="87" name="Rectangle 181">
              <a:extLst>
                <a:ext uri="{FF2B5EF4-FFF2-40B4-BE49-F238E27FC236}">
                  <a16:creationId xmlns:a16="http://schemas.microsoft.com/office/drawing/2014/main" id="{51F428BA-8794-2B46-B109-1D511F62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88" name="Rectangle 181">
              <a:extLst>
                <a:ext uri="{FF2B5EF4-FFF2-40B4-BE49-F238E27FC236}">
                  <a16:creationId xmlns:a16="http://schemas.microsoft.com/office/drawing/2014/main" id="{E5D95958-8C54-6242-A3B1-968E6AC6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E213470-EFFE-1143-AE70-3E6F1DF5204B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B823437-9FDA-D44D-8E28-4933018C3600}"/>
                </a:ext>
              </a:extLst>
            </p:cNvPr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03A67B3-AD0F-0041-BB55-345D4484BF78}"/>
              </a:ext>
            </a:extLst>
          </p:cNvPr>
          <p:cNvSpPr txBox="1"/>
          <p:nvPr/>
        </p:nvSpPr>
        <p:spPr>
          <a:xfrm>
            <a:off x="2530930" y="4219892"/>
            <a:ext cx="4215651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Link-layer </a:t>
            </a:r>
            <a:r>
              <a:rPr lang="en-US" dirty="0"/>
              <a:t>protocol transfers datagram [H</a:t>
            </a:r>
            <a:r>
              <a:rPr lang="en-US" baseline="-25000" dirty="0"/>
              <a:t>n</a:t>
            </a:r>
            <a:r>
              <a:rPr lang="en-US" dirty="0"/>
              <a:t>| [H</a:t>
            </a:r>
            <a:r>
              <a:rPr lang="en-US" baseline="-25000" dirty="0"/>
              <a:t>t</a:t>
            </a:r>
            <a:r>
              <a:rPr lang="en-US" dirty="0"/>
              <a:t> |M] from </a:t>
            </a:r>
            <a:r>
              <a:rPr lang="en-US" i="1" dirty="0"/>
              <a:t>host </a:t>
            </a:r>
            <a:r>
              <a:rPr lang="en-US" dirty="0"/>
              <a:t>to neighboring host, using network-layer services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1A965C-D49C-304E-9BCB-5B5079C4AD83}"/>
              </a:ext>
            </a:extLst>
          </p:cNvPr>
          <p:cNvGrpSpPr/>
          <p:nvPr/>
        </p:nvGrpSpPr>
        <p:grpSpPr>
          <a:xfrm>
            <a:off x="2420044" y="3984045"/>
            <a:ext cx="4238469" cy="280670"/>
            <a:chOff x="3226725" y="4169060"/>
            <a:chExt cx="5651292" cy="374226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BFA270B-F048-734C-8D17-9C3EE129B47D}"/>
                </a:ext>
              </a:extLst>
            </p:cNvPr>
            <p:cNvCxnSpPr>
              <a:cxnSpLocks/>
            </p:cNvCxnSpPr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8143C4-E722-4448-8DC9-B6DF8B0D299E}"/>
                </a:ext>
              </a:extLst>
            </p:cNvPr>
            <p:cNvGrpSpPr/>
            <p:nvPr/>
          </p:nvGrpSpPr>
          <p:grpSpPr>
            <a:xfrm>
              <a:off x="5062983" y="4169060"/>
              <a:ext cx="1518637" cy="374226"/>
              <a:chOff x="5062983" y="4252185"/>
              <a:chExt cx="1518637" cy="37422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6785350-92B7-9949-A608-9FBFA3760ED8}"/>
                  </a:ext>
                </a:extLst>
              </p:cNvPr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2" name="Group 182">
                <a:extLst>
                  <a:ext uri="{FF2B5EF4-FFF2-40B4-BE49-F238E27FC236}">
                    <a16:creationId xmlns:a16="http://schemas.microsoft.com/office/drawing/2014/main" id="{45CD0A72-C88E-6047-BB5F-DD34C8006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100" name="Rectangle 183">
                  <a:extLst>
                    <a:ext uri="{FF2B5EF4-FFF2-40B4-BE49-F238E27FC236}">
                      <a16:creationId xmlns:a16="http://schemas.microsoft.com/office/drawing/2014/main" id="{C0F4519B-22A6-8C43-B106-B86515EA9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1" name="Rectangle 184">
                  <a:extLst>
                    <a:ext uri="{FF2B5EF4-FFF2-40B4-BE49-F238E27FC236}">
                      <a16:creationId xmlns:a16="http://schemas.microsoft.com/office/drawing/2014/main" id="{4A672F36-49EC-D34C-A30D-BFF613604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93" name="Rectangle 181">
                <a:extLst>
                  <a:ext uri="{FF2B5EF4-FFF2-40B4-BE49-F238E27FC236}">
                    <a16:creationId xmlns:a16="http://schemas.microsoft.com/office/drawing/2014/main" id="{9CB56124-BE22-4744-B402-647CD871D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6012" y="4295113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94" name="Rectangle 181">
                <a:extLst>
                  <a:ext uri="{FF2B5EF4-FFF2-40B4-BE49-F238E27FC236}">
                    <a16:creationId xmlns:a16="http://schemas.microsoft.com/office/drawing/2014/main" id="{FB07F637-8B3F-9948-AA28-F1F413F8F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3708" y="427777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2006C5A-8B94-0C44-BBC3-909EA572E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1149" y="4312021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21F5BD4-1F06-964B-8B36-F5192E01256C}"/>
                  </a:ext>
                </a:extLst>
              </p:cNvPr>
              <p:cNvCxnSpPr/>
              <p:nvPr/>
            </p:nvCxnSpPr>
            <p:spPr>
              <a:xfrm>
                <a:off x="5720650" y="4310309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ectangle 181">
                <a:extLst>
                  <a:ext uri="{FF2B5EF4-FFF2-40B4-BE49-F238E27FC236}">
                    <a16:creationId xmlns:a16="http://schemas.microsoft.com/office/drawing/2014/main" id="{C22AEA05-2A3E-8F46-BCF2-9FE184FF0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178" y="4281528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l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7CD4AFB-B9ED-7843-B804-83029ED5054D}"/>
                  </a:ext>
                </a:extLst>
              </p:cNvPr>
              <p:cNvCxnSpPr/>
              <p:nvPr/>
            </p:nvCxnSpPr>
            <p:spPr>
              <a:xfrm>
                <a:off x="5418102" y="4309558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4CD79AB-EFE6-E14B-878A-669E9C4D9042}"/>
              </a:ext>
            </a:extLst>
          </p:cNvPr>
          <p:cNvCxnSpPr>
            <a:cxnSpLocks/>
          </p:cNvCxnSpPr>
          <p:nvPr/>
        </p:nvCxnSpPr>
        <p:spPr>
          <a:xfrm>
            <a:off x="2695520" y="-809399"/>
            <a:ext cx="423846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71C9FED-2DA1-3A44-B6FE-2B1DAB7A3D60}"/>
              </a:ext>
            </a:extLst>
          </p:cNvPr>
          <p:cNvSpPr/>
          <p:nvPr/>
        </p:nvSpPr>
        <p:spPr>
          <a:xfrm>
            <a:off x="4303918" y="-976783"/>
            <a:ext cx="907774" cy="29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AA69BF9-270A-F443-A92C-84A46DE35441}"/>
              </a:ext>
            </a:extLst>
          </p:cNvPr>
          <p:cNvGrpSpPr/>
          <p:nvPr/>
        </p:nvGrpSpPr>
        <p:grpSpPr>
          <a:xfrm>
            <a:off x="4350758" y="-945952"/>
            <a:ext cx="793781" cy="230472"/>
            <a:chOff x="5509436" y="3287899"/>
            <a:chExt cx="1058375" cy="307296"/>
          </a:xfrm>
        </p:grpSpPr>
        <p:grpSp>
          <p:nvGrpSpPr>
            <p:cNvPr id="110" name="Group 182">
              <a:extLst>
                <a:ext uri="{FF2B5EF4-FFF2-40B4-BE49-F238E27FC236}">
                  <a16:creationId xmlns:a16="http://schemas.microsoft.com/office/drawing/2014/main" id="{15D5F71B-2CF5-DE43-94EF-784236E59E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116" name="Rectangle 183">
                <a:extLst>
                  <a:ext uri="{FF2B5EF4-FFF2-40B4-BE49-F238E27FC236}">
                    <a16:creationId xmlns:a16="http://schemas.microsoft.com/office/drawing/2014/main" id="{A054BB4B-B69C-D14C-8F5B-5BEEEDE8D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Rectangle 184">
                <a:extLst>
                  <a:ext uri="{FF2B5EF4-FFF2-40B4-BE49-F238E27FC236}">
                    <a16:creationId xmlns:a16="http://schemas.microsoft.com/office/drawing/2014/main" id="{2025D776-034C-8D48-A4B6-FF664F22F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sp>
          <p:nvSpPr>
            <p:cNvPr id="111" name="Rectangle 181">
              <a:extLst>
                <a:ext uri="{FF2B5EF4-FFF2-40B4-BE49-F238E27FC236}">
                  <a16:creationId xmlns:a16="http://schemas.microsoft.com/office/drawing/2014/main" id="{D06D048B-900E-8F4D-8A64-20DA16D1F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13" name="Rectangle 181">
              <a:extLst>
                <a:ext uri="{FF2B5EF4-FFF2-40B4-BE49-F238E27FC236}">
                  <a16:creationId xmlns:a16="http://schemas.microsoft.com/office/drawing/2014/main" id="{580EB15C-4763-334C-B100-4D66978CB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48100A0-01D0-7A4A-8CBD-6A4D5B9F184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5FE4795-7D19-DF46-88AF-179D04B18878}"/>
                </a:ext>
              </a:extLst>
            </p:cNvPr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0B31285-CEBC-B045-A3D2-E171BD35C682}"/>
              </a:ext>
            </a:extLst>
          </p:cNvPr>
          <p:cNvSpPr txBox="1"/>
          <p:nvPr/>
        </p:nvSpPr>
        <p:spPr>
          <a:xfrm>
            <a:off x="2519617" y="3594360"/>
            <a:ext cx="4300976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Network-layer </a:t>
            </a:r>
            <a:r>
              <a:rPr lang="en-US" dirty="0"/>
              <a:t>protocol transfers transport-layer segment [H</a:t>
            </a:r>
            <a:r>
              <a:rPr lang="en-US" baseline="-25000" dirty="0"/>
              <a:t>t</a:t>
            </a:r>
            <a:r>
              <a:rPr lang="en-US" dirty="0"/>
              <a:t> | M] from one </a:t>
            </a:r>
            <a:r>
              <a:rPr lang="en-US" i="1" dirty="0"/>
              <a:t>host</a:t>
            </a:r>
            <a:r>
              <a:rPr lang="en-US" dirty="0"/>
              <a:t> to another, using link layer services</a:t>
            </a:r>
          </a:p>
        </p:txBody>
      </p:sp>
    </p:spTree>
    <p:extLst>
      <p:ext uri="{BB962C8B-B14F-4D97-AF65-F5344CB8AC3E}">
        <p14:creationId xmlns:p14="http://schemas.microsoft.com/office/powerpoint/2010/main" val="226408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02" grpId="0"/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8">
            <a:extLst>
              <a:ext uri="{FF2B5EF4-FFF2-40B4-BE49-F238E27FC236}">
                <a16:creationId xmlns:a16="http://schemas.microsoft.com/office/drawing/2014/main" id="{5C25CEF4-E407-5F48-A3E3-98E83E25849B}"/>
              </a:ext>
            </a:extLst>
          </p:cNvPr>
          <p:cNvSpPr>
            <a:spLocks/>
          </p:cNvSpPr>
          <p:nvPr/>
        </p:nvSpPr>
        <p:spPr bwMode="auto">
          <a:xfrm>
            <a:off x="2661106" y="2037726"/>
            <a:ext cx="3744" cy="2328455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  <a:gd name="connsiteX0" fmla="*/ 0 w 2318"/>
              <a:gd name="connsiteY0" fmla="*/ 0 h 9961"/>
              <a:gd name="connsiteX1" fmla="*/ 12 w 2318"/>
              <a:gd name="connsiteY1" fmla="*/ 8378 h 9961"/>
              <a:gd name="connsiteX2" fmla="*/ 2318 w 2318"/>
              <a:gd name="connsiteY2" fmla="*/ 9961 h 9961"/>
              <a:gd name="connsiteX0" fmla="*/ 0 w 52"/>
              <a:gd name="connsiteY0" fmla="*/ 0 h 8411"/>
              <a:gd name="connsiteX1" fmla="*/ 52 w 52"/>
              <a:gd name="connsiteY1" fmla="*/ 8411 h 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" h="8411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      </a:t>
            </a:r>
          </a:p>
        </p:txBody>
      </p:sp>
      <p:sp>
        <p:nvSpPr>
          <p:cNvPr id="220" name="Freeform 10">
            <a:extLst>
              <a:ext uri="{FF2B5EF4-FFF2-40B4-BE49-F238E27FC236}">
                <a16:creationId xmlns:a16="http://schemas.microsoft.com/office/drawing/2014/main" id="{236C8C34-AA0A-1747-BF1D-3CBFB21AC1F2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187456" y="2040029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Services, Layering and Encapsulation</a:t>
            </a:r>
            <a:endParaRPr lang="en-US" sz="3300" dirty="0"/>
          </a:p>
        </p:txBody>
      </p:sp>
      <p:sp>
        <p:nvSpPr>
          <p:cNvPr id="127" name="Slide Number Placeholder 5">
            <a:extLst>
              <a:ext uri="{FF2B5EF4-FFF2-40B4-BE49-F238E27FC236}">
                <a16:creationId xmlns:a16="http://schemas.microsoft.com/office/drawing/2014/main" id="{60581BF3-DA2A-CA4C-99A4-DD38B81483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10CAB5B1-70B7-184B-A16F-4239A3118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79" y="515054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C528DAB-CFD1-6943-9F41-1A6F334C3C75}"/>
              </a:ext>
            </a:extLst>
          </p:cNvPr>
          <p:cNvSpPr>
            <a:spLocks/>
          </p:cNvSpPr>
          <p:nvPr/>
        </p:nvSpPr>
        <p:spPr bwMode="auto">
          <a:xfrm rot="10800000">
            <a:off x="731723" y="2026912"/>
            <a:ext cx="337732" cy="304632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  <a:gd name="connsiteX0" fmla="*/ 11593 w 11593"/>
              <a:gd name="connsiteY0" fmla="*/ 0 h 10109"/>
              <a:gd name="connsiteX1" fmla="*/ 0 w 11593"/>
              <a:gd name="connsiteY1" fmla="*/ 109 h 10109"/>
              <a:gd name="connsiteX2" fmla="*/ 0 w 11593"/>
              <a:gd name="connsiteY2" fmla="*/ 10109 h 10109"/>
              <a:gd name="connsiteX3" fmla="*/ 10000 w 11593"/>
              <a:gd name="connsiteY3" fmla="*/ 5606 h 10109"/>
              <a:gd name="connsiteX4" fmla="*/ 11593 w 11593"/>
              <a:gd name="connsiteY4" fmla="*/ 0 h 10109"/>
              <a:gd name="connsiteX0" fmla="*/ 11593 w 12080"/>
              <a:gd name="connsiteY0" fmla="*/ 0 h 10109"/>
              <a:gd name="connsiteX1" fmla="*/ 0 w 12080"/>
              <a:gd name="connsiteY1" fmla="*/ 109 h 10109"/>
              <a:gd name="connsiteX2" fmla="*/ 0 w 12080"/>
              <a:gd name="connsiteY2" fmla="*/ 10109 h 10109"/>
              <a:gd name="connsiteX3" fmla="*/ 12080 w 12080"/>
              <a:gd name="connsiteY3" fmla="*/ 1850 h 10109"/>
              <a:gd name="connsiteX4" fmla="*/ 11593 w 12080"/>
              <a:gd name="connsiteY4" fmla="*/ 0 h 10109"/>
              <a:gd name="connsiteX0" fmla="*/ 11593 w 12080"/>
              <a:gd name="connsiteY0" fmla="*/ 2239 h 12348"/>
              <a:gd name="connsiteX1" fmla="*/ 0 w 12080"/>
              <a:gd name="connsiteY1" fmla="*/ 0 h 12348"/>
              <a:gd name="connsiteX2" fmla="*/ 0 w 12080"/>
              <a:gd name="connsiteY2" fmla="*/ 12348 h 12348"/>
              <a:gd name="connsiteX3" fmla="*/ 12080 w 12080"/>
              <a:gd name="connsiteY3" fmla="*/ 4089 h 12348"/>
              <a:gd name="connsiteX4" fmla="*/ 11593 w 12080"/>
              <a:gd name="connsiteY4" fmla="*/ 2239 h 12348"/>
              <a:gd name="connsiteX0" fmla="*/ 12841 w 13328"/>
              <a:gd name="connsiteY0" fmla="*/ 10034 h 20143"/>
              <a:gd name="connsiteX1" fmla="*/ 0 w 13328"/>
              <a:gd name="connsiteY1" fmla="*/ 0 h 20143"/>
              <a:gd name="connsiteX2" fmla="*/ 1248 w 13328"/>
              <a:gd name="connsiteY2" fmla="*/ 20143 h 20143"/>
              <a:gd name="connsiteX3" fmla="*/ 13328 w 13328"/>
              <a:gd name="connsiteY3" fmla="*/ 11884 h 20143"/>
              <a:gd name="connsiteX4" fmla="*/ 12841 w 13328"/>
              <a:gd name="connsiteY4" fmla="*/ 10034 h 20143"/>
              <a:gd name="connsiteX0" fmla="*/ 12425 w 13328"/>
              <a:gd name="connsiteY0" fmla="*/ 0 h 21660"/>
              <a:gd name="connsiteX1" fmla="*/ 0 w 13328"/>
              <a:gd name="connsiteY1" fmla="*/ 1517 h 21660"/>
              <a:gd name="connsiteX2" fmla="*/ 1248 w 13328"/>
              <a:gd name="connsiteY2" fmla="*/ 21660 h 21660"/>
              <a:gd name="connsiteX3" fmla="*/ 13328 w 13328"/>
              <a:gd name="connsiteY3" fmla="*/ 13401 h 21660"/>
              <a:gd name="connsiteX4" fmla="*/ 12425 w 13328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  <a:gd name="connsiteX0" fmla="*/ 12425 w 12496"/>
              <a:gd name="connsiteY0" fmla="*/ 0 h 21660"/>
              <a:gd name="connsiteX1" fmla="*/ 0 w 12496"/>
              <a:gd name="connsiteY1" fmla="*/ 1517 h 21660"/>
              <a:gd name="connsiteX2" fmla="*/ 1248 w 12496"/>
              <a:gd name="connsiteY2" fmla="*/ 21660 h 21660"/>
              <a:gd name="connsiteX3" fmla="*/ 12496 w 12496"/>
              <a:gd name="connsiteY3" fmla="*/ 4855 h 21660"/>
              <a:gd name="connsiteX4" fmla="*/ 12425 w 12496"/>
              <a:gd name="connsiteY4" fmla="*/ 0 h 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" h="21660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" name="Group 190">
            <a:extLst>
              <a:ext uri="{FF2B5EF4-FFF2-40B4-BE49-F238E27FC236}">
                <a16:creationId xmlns:a16="http://schemas.microsoft.com/office/drawing/2014/main" id="{8D7B8AF0-B984-FB44-AB9F-07CA253CEA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585" y="4662738"/>
            <a:ext cx="602456" cy="578644"/>
            <a:chOff x="-44" y="1473"/>
            <a:chExt cx="981" cy="1105"/>
          </a:xfrm>
        </p:grpSpPr>
        <p:pic>
          <p:nvPicPr>
            <p:cNvPr id="25" name="Picture 191" descr="desktop_computer_stylized_medium">
              <a:extLst>
                <a:ext uri="{FF2B5EF4-FFF2-40B4-BE49-F238E27FC236}">
                  <a16:creationId xmlns:a16="http://schemas.microsoft.com/office/drawing/2014/main" id="{06D1D726-A569-254A-9E27-366DB8CF3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F5362B29-42A6-3F4A-A1AB-EFF56E7B77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D0C4974-D689-414F-A2EB-9B1043F3314D}"/>
              </a:ext>
            </a:extLst>
          </p:cNvPr>
          <p:cNvGrpSpPr/>
          <p:nvPr/>
        </p:nvGrpSpPr>
        <p:grpSpPr>
          <a:xfrm>
            <a:off x="1000594" y="1923500"/>
            <a:ext cx="1324295" cy="3026064"/>
            <a:chOff x="1484027" y="1706480"/>
            <a:chExt cx="1765726" cy="4034752"/>
          </a:xfrm>
        </p:grpSpPr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ED8D52E4-C345-B842-A2E7-C8068B8E5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A5089E2D-0B1B-544A-82BC-F28ED31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EBBB35-9D82-7C43-B882-52ED90AE3A7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2EA7353-AEFA-934F-93DE-A8D55DF75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40242E3-3BEB-D543-B881-84EB2D13BD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C27D746-0691-6F47-9E9D-1D63DF11D08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950">
            <a:extLst>
              <a:ext uri="{FF2B5EF4-FFF2-40B4-BE49-F238E27FC236}">
                <a16:creationId xmlns:a16="http://schemas.microsoft.com/office/drawing/2014/main" id="{044873AD-74A5-8A44-846B-EC5D0FBC82D7}"/>
              </a:ext>
            </a:extLst>
          </p:cNvPr>
          <p:cNvGrpSpPr>
            <a:grpSpLocks/>
          </p:cNvGrpSpPr>
          <p:nvPr/>
        </p:nvGrpSpPr>
        <p:grpSpPr bwMode="auto">
          <a:xfrm>
            <a:off x="8330785" y="4578558"/>
            <a:ext cx="281066" cy="625295"/>
            <a:chOff x="4140" y="429"/>
            <a:chExt cx="1425" cy="2396"/>
          </a:xfrm>
        </p:grpSpPr>
        <p:sp>
          <p:nvSpPr>
            <p:cNvPr id="168" name="Freeform 951">
              <a:extLst>
                <a:ext uri="{FF2B5EF4-FFF2-40B4-BE49-F238E27FC236}">
                  <a16:creationId xmlns:a16="http://schemas.microsoft.com/office/drawing/2014/main" id="{EEDE4156-8281-D847-9240-9DE98999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952">
              <a:extLst>
                <a:ext uri="{FF2B5EF4-FFF2-40B4-BE49-F238E27FC236}">
                  <a16:creationId xmlns:a16="http://schemas.microsoft.com/office/drawing/2014/main" id="{22E8340D-B5D1-3C48-A062-4F70248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0" name="Freeform 953">
              <a:extLst>
                <a:ext uri="{FF2B5EF4-FFF2-40B4-BE49-F238E27FC236}">
                  <a16:creationId xmlns:a16="http://schemas.microsoft.com/office/drawing/2014/main" id="{29109B86-1ABF-F647-8516-2AAE154A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954">
              <a:extLst>
                <a:ext uri="{FF2B5EF4-FFF2-40B4-BE49-F238E27FC236}">
                  <a16:creationId xmlns:a16="http://schemas.microsoft.com/office/drawing/2014/main" id="{9F93569F-8FC8-7C4E-9F95-B14647D2D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955">
              <a:extLst>
                <a:ext uri="{FF2B5EF4-FFF2-40B4-BE49-F238E27FC236}">
                  <a16:creationId xmlns:a16="http://schemas.microsoft.com/office/drawing/2014/main" id="{8E5BC3B8-E87D-9F47-A6F6-AD8B57BC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3" name="Group 956">
              <a:extLst>
                <a:ext uri="{FF2B5EF4-FFF2-40B4-BE49-F238E27FC236}">
                  <a16:creationId xmlns:a16="http://schemas.microsoft.com/office/drawing/2014/main" id="{1694DE96-689D-9540-964A-22F06F6D9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8" name="AutoShape 957">
                <a:extLst>
                  <a:ext uri="{FF2B5EF4-FFF2-40B4-BE49-F238E27FC236}">
                    <a16:creationId xmlns:a16="http://schemas.microsoft.com/office/drawing/2014/main" id="{435DFCEB-F2FD-7B44-93DA-9204E2E31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AutoShape 958">
                <a:extLst>
                  <a:ext uri="{FF2B5EF4-FFF2-40B4-BE49-F238E27FC236}">
                    <a16:creationId xmlns:a16="http://schemas.microsoft.com/office/drawing/2014/main" id="{521647D7-4114-1146-9C5A-F1DB4FEC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4" name="Rectangle 959">
              <a:extLst>
                <a:ext uri="{FF2B5EF4-FFF2-40B4-BE49-F238E27FC236}">
                  <a16:creationId xmlns:a16="http://schemas.microsoft.com/office/drawing/2014/main" id="{3A0D9FD6-DBAC-4B49-A55F-167642D66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5" name="Group 960">
              <a:extLst>
                <a:ext uri="{FF2B5EF4-FFF2-40B4-BE49-F238E27FC236}">
                  <a16:creationId xmlns:a16="http://schemas.microsoft.com/office/drawing/2014/main" id="{3CFA0950-BC76-3949-8726-38646B18F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6" name="AutoShape 961">
                <a:extLst>
                  <a:ext uri="{FF2B5EF4-FFF2-40B4-BE49-F238E27FC236}">
                    <a16:creationId xmlns:a16="http://schemas.microsoft.com/office/drawing/2014/main" id="{67127BA7-9D0A-2443-9190-C56C02906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AutoShape 962">
                <a:extLst>
                  <a:ext uri="{FF2B5EF4-FFF2-40B4-BE49-F238E27FC236}">
                    <a16:creationId xmlns:a16="http://schemas.microsoft.com/office/drawing/2014/main" id="{2C9F8790-3076-4541-A56A-E9305DCB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6" name="Rectangle 963">
              <a:extLst>
                <a:ext uri="{FF2B5EF4-FFF2-40B4-BE49-F238E27FC236}">
                  <a16:creationId xmlns:a16="http://schemas.microsoft.com/office/drawing/2014/main" id="{4DE6A147-5BC7-FF41-B7AC-2BA9913B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7" name="Rectangle 964">
              <a:extLst>
                <a:ext uri="{FF2B5EF4-FFF2-40B4-BE49-F238E27FC236}">
                  <a16:creationId xmlns:a16="http://schemas.microsoft.com/office/drawing/2014/main" id="{53ECF0A1-6175-BE45-A32A-233E1942C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8" name="Group 965">
              <a:extLst>
                <a:ext uri="{FF2B5EF4-FFF2-40B4-BE49-F238E27FC236}">
                  <a16:creationId xmlns:a16="http://schemas.microsoft.com/office/drawing/2014/main" id="{16810F93-1596-884B-B639-A3868A5CD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4" name="AutoShape 966">
                <a:extLst>
                  <a:ext uri="{FF2B5EF4-FFF2-40B4-BE49-F238E27FC236}">
                    <a16:creationId xmlns:a16="http://schemas.microsoft.com/office/drawing/2014/main" id="{84EC0348-3D46-9445-B43C-6DC8DB392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AutoShape 967">
                <a:extLst>
                  <a:ext uri="{FF2B5EF4-FFF2-40B4-BE49-F238E27FC236}">
                    <a16:creationId xmlns:a16="http://schemas.microsoft.com/office/drawing/2014/main" id="{23A1F6B3-9F2D-5E41-8602-67921ABB1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9" name="Freeform 968">
              <a:extLst>
                <a:ext uri="{FF2B5EF4-FFF2-40B4-BE49-F238E27FC236}">
                  <a16:creationId xmlns:a16="http://schemas.microsoft.com/office/drawing/2014/main" id="{8FD6AEB5-BE60-044C-B32D-B433B7400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0" name="Group 969">
              <a:extLst>
                <a:ext uri="{FF2B5EF4-FFF2-40B4-BE49-F238E27FC236}">
                  <a16:creationId xmlns:a16="http://schemas.microsoft.com/office/drawing/2014/main" id="{30895737-AC01-6342-BADB-B3B3BFE7F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2" name="AutoShape 970">
                <a:extLst>
                  <a:ext uri="{FF2B5EF4-FFF2-40B4-BE49-F238E27FC236}">
                    <a16:creationId xmlns:a16="http://schemas.microsoft.com/office/drawing/2014/main" id="{2D690E63-3733-8E4E-B8F8-19245FF7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AutoShape 971">
                <a:extLst>
                  <a:ext uri="{FF2B5EF4-FFF2-40B4-BE49-F238E27FC236}">
                    <a16:creationId xmlns:a16="http://schemas.microsoft.com/office/drawing/2014/main" id="{9CE827B0-221F-ED4A-A36B-E1EEFE27B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72">
              <a:extLst>
                <a:ext uri="{FF2B5EF4-FFF2-40B4-BE49-F238E27FC236}">
                  <a16:creationId xmlns:a16="http://schemas.microsoft.com/office/drawing/2014/main" id="{6DA44079-B2D7-9244-A5E0-9DF13556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2" name="Freeform 973">
              <a:extLst>
                <a:ext uri="{FF2B5EF4-FFF2-40B4-BE49-F238E27FC236}">
                  <a16:creationId xmlns:a16="http://schemas.microsoft.com/office/drawing/2014/main" id="{E808BD44-A307-394D-8965-070EF3F8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974">
              <a:extLst>
                <a:ext uri="{FF2B5EF4-FFF2-40B4-BE49-F238E27FC236}">
                  <a16:creationId xmlns:a16="http://schemas.microsoft.com/office/drawing/2014/main" id="{327FF4BF-3914-2143-83C7-C816B3E0A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Oval 975">
              <a:extLst>
                <a:ext uri="{FF2B5EF4-FFF2-40B4-BE49-F238E27FC236}">
                  <a16:creationId xmlns:a16="http://schemas.microsoft.com/office/drawing/2014/main" id="{09C51570-A4D3-D24C-A492-3811DD957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" name="Freeform 976">
              <a:extLst>
                <a:ext uri="{FF2B5EF4-FFF2-40B4-BE49-F238E27FC236}">
                  <a16:creationId xmlns:a16="http://schemas.microsoft.com/office/drawing/2014/main" id="{BC2853B5-A39B-5A40-97DF-5ADB4712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AutoShape 977">
              <a:extLst>
                <a:ext uri="{FF2B5EF4-FFF2-40B4-BE49-F238E27FC236}">
                  <a16:creationId xmlns:a16="http://schemas.microsoft.com/office/drawing/2014/main" id="{7928EDBA-57E1-B441-B1AF-CC0D62B2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" name="AutoShape 978">
              <a:extLst>
                <a:ext uri="{FF2B5EF4-FFF2-40B4-BE49-F238E27FC236}">
                  <a16:creationId xmlns:a16="http://schemas.microsoft.com/office/drawing/2014/main" id="{CC70E1A7-AAEC-6440-86AC-73ECE22D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8" name="Oval 979">
              <a:extLst>
                <a:ext uri="{FF2B5EF4-FFF2-40B4-BE49-F238E27FC236}">
                  <a16:creationId xmlns:a16="http://schemas.microsoft.com/office/drawing/2014/main" id="{2F7E7C91-0257-D84D-8AD1-4A152C81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9" name="Oval 980">
              <a:extLst>
                <a:ext uri="{FF2B5EF4-FFF2-40B4-BE49-F238E27FC236}">
                  <a16:creationId xmlns:a16="http://schemas.microsoft.com/office/drawing/2014/main" id="{6AE127C2-D583-E74D-8B39-05EEBEBE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Oval 981">
              <a:extLst>
                <a:ext uri="{FF2B5EF4-FFF2-40B4-BE49-F238E27FC236}">
                  <a16:creationId xmlns:a16="http://schemas.microsoft.com/office/drawing/2014/main" id="{0EDFA963-70E6-2E42-AAFE-E2F9BD64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1" name="Rectangle 982">
              <a:extLst>
                <a:ext uri="{FF2B5EF4-FFF2-40B4-BE49-F238E27FC236}">
                  <a16:creationId xmlns:a16="http://schemas.microsoft.com/office/drawing/2014/main" id="{27A6382E-A13F-A248-84BF-E9DBD71E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6" name="Text Box 8">
            <a:extLst>
              <a:ext uri="{FF2B5EF4-FFF2-40B4-BE49-F238E27FC236}">
                <a16:creationId xmlns:a16="http://schemas.microsoft.com/office/drawing/2014/main" id="{6066254D-E62E-B446-8950-17FDF2A18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2551" y="5144835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888FAE-136F-094E-BF2A-11D94A17BB7F}"/>
              </a:ext>
            </a:extLst>
          </p:cNvPr>
          <p:cNvGrpSpPr/>
          <p:nvPr/>
        </p:nvGrpSpPr>
        <p:grpSpPr>
          <a:xfrm>
            <a:off x="6916087" y="1917411"/>
            <a:ext cx="1324295" cy="3026064"/>
            <a:chOff x="1484027" y="1706480"/>
            <a:chExt cx="1765726" cy="4034752"/>
          </a:xfrm>
        </p:grpSpPr>
        <p:sp>
          <p:nvSpPr>
            <p:cNvPr id="214" name="Rectangle 24">
              <a:extLst>
                <a:ext uri="{FF2B5EF4-FFF2-40B4-BE49-F238E27FC236}">
                  <a16:creationId xmlns:a16="http://schemas.microsoft.com/office/drawing/2014/main" id="{FA7A7264-CB0E-4442-BA92-F16F6E6E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38100" dir="18900000" sx="101000" sy="101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5" name="Text Box 26">
              <a:extLst>
                <a:ext uri="{FF2B5EF4-FFF2-40B4-BE49-F238E27FC236}">
                  <a16:creationId xmlns:a16="http://schemas.microsoft.com/office/drawing/2014/main" id="{D54F6320-1E23-E649-BFED-E007672E7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4027" y="1706480"/>
              <a:ext cx="1765726" cy="3953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application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transport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network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link</a:t>
              </a:r>
            </a:p>
            <a:p>
              <a:pPr algn="ctr" defTabSz="685800" fontAlgn="auto">
                <a:lnSpc>
                  <a:spcPct val="215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800" dirty="0">
                  <a:solidFill>
                    <a:prstClr val="black"/>
                  </a:solidFill>
                  <a:latin typeface="+mn-lt"/>
                </a:rPr>
                <a:t>physical</a:t>
              </a:r>
              <a:endParaRPr lang="en-US" altLang="en-US" sz="1350" dirty="0">
                <a:solidFill>
                  <a:prstClr val="black"/>
                </a:solidFill>
                <a:latin typeface="+mn-lt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F2C66BF-55D8-0549-A9DA-934202F38DD5}"/>
                </a:ext>
              </a:extLst>
            </p:cNvPr>
            <p:cNvCxnSpPr>
              <a:cxnSpLocks/>
            </p:cNvCxnSpPr>
            <p:nvPr/>
          </p:nvCxnSpPr>
          <p:spPr>
            <a:xfrm>
              <a:off x="1534432" y="2675745"/>
              <a:ext cx="16434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A370408-C974-CD4A-8EF6-0AEC3924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6952" y="3472722"/>
              <a:ext cx="16559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A7BF2B3-45B8-414A-8B63-2480CF8FA11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50" y="4209737"/>
              <a:ext cx="16684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1FEA61-81C7-C449-880B-15A8ACAF5500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47" y="4991726"/>
              <a:ext cx="16509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E8BAFE3-3C6F-F143-9E4B-2A620EAB382E}"/>
              </a:ext>
            </a:extLst>
          </p:cNvPr>
          <p:cNvSpPr/>
          <p:nvPr/>
        </p:nvSpPr>
        <p:spPr>
          <a:xfrm>
            <a:off x="4188437" y="2633551"/>
            <a:ext cx="728820" cy="29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Group 185">
            <a:extLst>
              <a:ext uri="{FF2B5EF4-FFF2-40B4-BE49-F238E27FC236}">
                <a16:creationId xmlns:a16="http://schemas.microsoft.com/office/drawing/2014/main" id="{EB20B2E4-EE78-334C-B142-D9716F510006}"/>
              </a:ext>
            </a:extLst>
          </p:cNvPr>
          <p:cNvGrpSpPr>
            <a:grpSpLocks/>
          </p:cNvGrpSpPr>
          <p:nvPr/>
        </p:nvGrpSpPr>
        <p:grpSpPr bwMode="auto">
          <a:xfrm>
            <a:off x="4268102" y="2682985"/>
            <a:ext cx="681038" cy="226219"/>
            <a:chOff x="1848" y="2046"/>
            <a:chExt cx="572" cy="190"/>
          </a:xfrm>
        </p:grpSpPr>
        <p:grpSp>
          <p:nvGrpSpPr>
            <p:cNvPr id="134" name="Group 179">
              <a:extLst>
                <a:ext uri="{FF2B5EF4-FFF2-40B4-BE49-F238E27FC236}">
                  <a16:creationId xmlns:a16="http://schemas.microsoft.com/office/drawing/2014/main" id="{1D5E26E8-DD67-F64E-B7A5-CF2A5868C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38" name="Rectangle 180">
                <a:extLst>
                  <a:ext uri="{FF2B5EF4-FFF2-40B4-BE49-F238E27FC236}">
                    <a16:creationId xmlns:a16="http://schemas.microsoft.com/office/drawing/2014/main" id="{A0FF28E6-68F8-9D49-858D-54A894437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81">
                <a:extLst>
                  <a:ext uri="{FF2B5EF4-FFF2-40B4-BE49-F238E27FC236}">
                    <a16:creationId xmlns:a16="http://schemas.microsoft.com/office/drawing/2014/main" id="{57F4F79C-9470-0243-9459-9DE005B14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135" name="Group 182">
              <a:extLst>
                <a:ext uri="{FF2B5EF4-FFF2-40B4-BE49-F238E27FC236}">
                  <a16:creationId xmlns:a16="http://schemas.microsoft.com/office/drawing/2014/main" id="{C814D838-F088-1449-A73B-3285342C6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6" name="Rectangle 183">
                <a:extLst>
                  <a:ext uri="{FF2B5EF4-FFF2-40B4-BE49-F238E27FC236}">
                    <a16:creationId xmlns:a16="http://schemas.microsoft.com/office/drawing/2014/main" id="{744B26E9-8C84-AF45-BC0E-C09188489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84">
                <a:extLst>
                  <a:ext uri="{FF2B5EF4-FFF2-40B4-BE49-F238E27FC236}">
                    <a16:creationId xmlns:a16="http://schemas.microsoft.com/office/drawing/2014/main" id="{71A3F897-85F9-4241-906F-6308455A3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96" name="Group 175">
            <a:extLst>
              <a:ext uri="{FF2B5EF4-FFF2-40B4-BE49-F238E27FC236}">
                <a16:creationId xmlns:a16="http://schemas.microsoft.com/office/drawing/2014/main" id="{AC026B9A-C8C6-C045-8CBD-B9022027FFE8}"/>
              </a:ext>
            </a:extLst>
          </p:cNvPr>
          <p:cNvGrpSpPr>
            <a:grpSpLocks/>
          </p:cNvGrpSpPr>
          <p:nvPr/>
        </p:nvGrpSpPr>
        <p:grpSpPr bwMode="auto">
          <a:xfrm>
            <a:off x="4453053" y="2018493"/>
            <a:ext cx="509588" cy="226219"/>
            <a:chOff x="780" y="1553"/>
            <a:chExt cx="428" cy="190"/>
          </a:xfrm>
        </p:grpSpPr>
        <p:sp>
          <p:nvSpPr>
            <p:cNvPr id="97" name="Rectangle 176">
              <a:extLst>
                <a:ext uri="{FF2B5EF4-FFF2-40B4-BE49-F238E27FC236}">
                  <a16:creationId xmlns:a16="http://schemas.microsoft.com/office/drawing/2014/main" id="{10F5A1DA-0939-D34B-B227-29AA407B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ectangle 177">
              <a:extLst>
                <a:ext uri="{FF2B5EF4-FFF2-40B4-BE49-F238E27FC236}">
                  <a16:creationId xmlns:a16="http://schemas.microsoft.com/office/drawing/2014/main" id="{2086AF53-43CC-814A-BA4C-260362990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64C90AC-8D4A-5646-A57F-0F37EE375E51}"/>
              </a:ext>
            </a:extLst>
          </p:cNvPr>
          <p:cNvSpPr/>
          <p:nvPr/>
        </p:nvSpPr>
        <p:spPr>
          <a:xfrm>
            <a:off x="4017129" y="3346874"/>
            <a:ext cx="907774" cy="29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0013B-973D-F145-BC62-E1EB59B2D1F7}"/>
              </a:ext>
            </a:extLst>
          </p:cNvPr>
          <p:cNvGrpSpPr/>
          <p:nvPr/>
        </p:nvGrpSpPr>
        <p:grpSpPr>
          <a:xfrm>
            <a:off x="4063969" y="3377705"/>
            <a:ext cx="793781" cy="230472"/>
            <a:chOff x="5509436" y="3287899"/>
            <a:chExt cx="1058375" cy="307296"/>
          </a:xfrm>
        </p:grpSpPr>
        <p:grpSp>
          <p:nvGrpSpPr>
            <p:cNvPr id="83" name="Group 182">
              <a:extLst>
                <a:ext uri="{FF2B5EF4-FFF2-40B4-BE49-F238E27FC236}">
                  <a16:creationId xmlns:a16="http://schemas.microsoft.com/office/drawing/2014/main" id="{92B476DA-1332-E245-A063-5F18A8ED56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84" name="Rectangle 183">
                <a:extLst>
                  <a:ext uri="{FF2B5EF4-FFF2-40B4-BE49-F238E27FC236}">
                    <a16:creationId xmlns:a16="http://schemas.microsoft.com/office/drawing/2014/main" id="{35A3A0E8-5840-8E42-ADE8-7EB044576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184">
                <a:extLst>
                  <a:ext uri="{FF2B5EF4-FFF2-40B4-BE49-F238E27FC236}">
                    <a16:creationId xmlns:a16="http://schemas.microsoft.com/office/drawing/2014/main" id="{55600375-23A3-CD4E-BBD9-EE07BA4AE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sp>
          <p:nvSpPr>
            <p:cNvPr id="87" name="Rectangle 181">
              <a:extLst>
                <a:ext uri="{FF2B5EF4-FFF2-40B4-BE49-F238E27FC236}">
                  <a16:creationId xmlns:a16="http://schemas.microsoft.com/office/drawing/2014/main" id="{51F428BA-8794-2B46-B109-1D511F62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88" name="Rectangle 181">
              <a:extLst>
                <a:ext uri="{FF2B5EF4-FFF2-40B4-BE49-F238E27FC236}">
                  <a16:creationId xmlns:a16="http://schemas.microsoft.com/office/drawing/2014/main" id="{E5D95958-8C54-6242-A3B1-968E6AC6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E213470-EFFE-1143-AE70-3E6F1DF5204B}"/>
                </a:ext>
              </a:extLst>
            </p:cNvPr>
            <p:cNvCxnSpPr>
              <a:cxnSpLocks/>
            </p:cNvCxnSpPr>
            <p:nvPr/>
          </p:nvCxnSpPr>
          <p:spPr>
            <a:xfrm>
              <a:off x="6076877" y="3322145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B823437-9FDA-D44D-8E28-4933018C3600}"/>
                </a:ext>
              </a:extLst>
            </p:cNvPr>
            <p:cNvCxnSpPr/>
            <p:nvPr/>
          </p:nvCxnSpPr>
          <p:spPr>
            <a:xfrm>
              <a:off x="5796378" y="3320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D21437-EB31-B049-BCA8-EA76E03FEDB7}"/>
              </a:ext>
            </a:extLst>
          </p:cNvPr>
          <p:cNvGrpSpPr/>
          <p:nvPr/>
        </p:nvGrpSpPr>
        <p:grpSpPr>
          <a:xfrm>
            <a:off x="5722495" y="1970271"/>
            <a:ext cx="1151930" cy="2844383"/>
            <a:chOff x="7629993" y="1484027"/>
            <a:chExt cx="1535906" cy="3792511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E3C13E9-FC91-E54D-9DC5-AFD70E3CBBAA}"/>
                </a:ext>
              </a:extLst>
            </p:cNvPr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avLst/>
              <a:gdLst>
                <a:gd name="connsiteX0" fmla="*/ 1822537 w 1822537"/>
                <a:gd name="connsiteY0" fmla="*/ 3263030 h 3263030"/>
                <a:gd name="connsiteX1" fmla="*/ 6263 w 1822537"/>
                <a:gd name="connsiteY1" fmla="*/ 2743200 h 3263030"/>
                <a:gd name="connsiteX2" fmla="*/ 0 w 1822537"/>
                <a:gd name="connsiteY2" fmla="*/ 0 h 32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2537" h="3263030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 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B38A84-24FD-C544-987C-947AA35CE4C5}"/>
                </a:ext>
              </a:extLst>
            </p:cNvPr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CDD6D97-0BE7-0549-9C77-11B2E0248059}"/>
                  </a:ext>
                </a:extLst>
              </p:cNvPr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2" name="Group 182">
                <a:extLst>
                  <a:ext uri="{FF2B5EF4-FFF2-40B4-BE49-F238E27FC236}">
                    <a16:creationId xmlns:a16="http://schemas.microsoft.com/office/drawing/2014/main" id="{0DBA1D16-ECC0-6340-A5E0-A93C4A81A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130" name="Rectangle 183">
                  <a:extLst>
                    <a:ext uri="{FF2B5EF4-FFF2-40B4-BE49-F238E27FC236}">
                      <a16:creationId xmlns:a16="http://schemas.microsoft.com/office/drawing/2014/main" id="{973B9FB6-C384-9B48-9B9C-233F0A0DB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Rectangle 184">
                  <a:extLst>
                    <a:ext uri="{FF2B5EF4-FFF2-40B4-BE49-F238E27FC236}">
                      <a16:creationId xmlns:a16="http://schemas.microsoft.com/office/drawing/2014/main" id="{3F4F223D-5B6B-4E46-9BB6-14710B320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123" name="Rectangle 181">
                <a:extLst>
                  <a:ext uri="{FF2B5EF4-FFF2-40B4-BE49-F238E27FC236}">
                    <a16:creationId xmlns:a16="http://schemas.microsoft.com/office/drawing/2014/main" id="{5258144E-5499-AD49-BC8B-BE256AE9A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24" name="Rectangle 181">
                <a:extLst>
                  <a:ext uri="{FF2B5EF4-FFF2-40B4-BE49-F238E27FC236}">
                    <a16:creationId xmlns:a16="http://schemas.microsoft.com/office/drawing/2014/main" id="{AA376B89-1E9F-2B4E-BC10-4D886A940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158D1E0-EC39-B24D-B774-0F90A7D44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6894" y="542102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48C5D3C3-9FD9-A44F-928B-E71825DFF240}"/>
                  </a:ext>
                </a:extLst>
              </p:cNvPr>
              <p:cNvCxnSpPr/>
              <p:nvPr/>
            </p:nvCxnSpPr>
            <p:spPr>
              <a:xfrm>
                <a:off x="6826395" y="5419311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ectangle 181">
                <a:extLst>
                  <a:ext uri="{FF2B5EF4-FFF2-40B4-BE49-F238E27FC236}">
                    <a16:creationId xmlns:a16="http://schemas.microsoft.com/office/drawing/2014/main" id="{225DB40F-4099-ED4A-9278-26E92634A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l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9C2CF80-D780-354F-8B0F-64498B55F617}"/>
                  </a:ext>
                </a:extLst>
              </p:cNvPr>
              <p:cNvCxnSpPr/>
              <p:nvPr/>
            </p:nvCxnSpPr>
            <p:spPr>
              <a:xfrm>
                <a:off x="6505708" y="5419900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9A41558-760A-B044-A2E4-76228C31F8A4}"/>
                </a:ext>
              </a:extLst>
            </p:cNvPr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140" name="Group 182">
                <a:extLst>
                  <a:ext uri="{FF2B5EF4-FFF2-40B4-BE49-F238E27FC236}">
                    <a16:creationId xmlns:a16="http://schemas.microsoft.com/office/drawing/2014/main" id="{C1155C62-A602-444F-B19F-4DA3FA3F7D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147" name="Rectangle 183">
                  <a:extLst>
                    <a:ext uri="{FF2B5EF4-FFF2-40B4-BE49-F238E27FC236}">
                      <a16:creationId xmlns:a16="http://schemas.microsoft.com/office/drawing/2014/main" id="{2D53D250-0610-284E-81F1-879A700C00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1" name="Rectangle 184">
                  <a:extLst>
                    <a:ext uri="{FF2B5EF4-FFF2-40B4-BE49-F238E27FC236}">
                      <a16:creationId xmlns:a16="http://schemas.microsoft.com/office/drawing/2014/main" id="{0ACD3527-E9B9-6D4D-8007-099BBDDFF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M</a:t>
                  </a:r>
                </a:p>
              </p:txBody>
            </p:sp>
          </p:grpSp>
          <p:sp>
            <p:nvSpPr>
              <p:cNvPr id="141" name="Rectangle 181">
                <a:extLst>
                  <a:ext uri="{FF2B5EF4-FFF2-40B4-BE49-F238E27FC236}">
                    <a16:creationId xmlns:a16="http://schemas.microsoft.com/office/drawing/2014/main" id="{38AD7C4D-A21D-0347-A026-DC5DDA65C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42" name="Rectangle 181">
                <a:extLst>
                  <a:ext uri="{FF2B5EF4-FFF2-40B4-BE49-F238E27FC236}">
                    <a16:creationId xmlns:a16="http://schemas.microsoft.com/office/drawing/2014/main" id="{283EF6F9-EBD6-0643-B547-9A89925CC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n</a:t>
                </a:r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F1A7170-6A51-3D48-AEA7-1F523F75B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6877" y="3322145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7519B9E-323B-804C-8AD0-4C25771A040B}"/>
                  </a:ext>
                </a:extLst>
              </p:cNvPr>
              <p:cNvCxnSpPr/>
              <p:nvPr/>
            </p:nvCxnSpPr>
            <p:spPr>
              <a:xfrm>
                <a:off x="5796378" y="3320433"/>
                <a:ext cx="0" cy="257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2AE95C-185C-8444-B654-78F71C71DE49}"/>
                </a:ext>
              </a:extLst>
            </p:cNvPr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155" name="Group 179">
                <a:extLst>
                  <a:ext uri="{FF2B5EF4-FFF2-40B4-BE49-F238E27FC236}">
                    <a16:creationId xmlns:a16="http://schemas.microsoft.com/office/drawing/2014/main" id="{F7F3A59D-8E1C-0843-A91C-661B48C280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159" name="Rectangle 180">
                  <a:extLst>
                    <a:ext uri="{FF2B5EF4-FFF2-40B4-BE49-F238E27FC236}">
                      <a16:creationId xmlns:a16="http://schemas.microsoft.com/office/drawing/2014/main" id="{D8D8CDAC-1743-F44C-8814-3E710C0D8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" name="Rectangle 181">
                  <a:extLst>
                    <a:ext uri="{FF2B5EF4-FFF2-40B4-BE49-F238E27FC236}">
                      <a16:creationId xmlns:a16="http://schemas.microsoft.com/office/drawing/2014/main" id="{2BF6322B-3EB6-C74A-B78F-2C3780E0E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H</a:t>
                  </a:r>
                  <a:r>
                    <a:rPr lang="en-US" altLang="en-US" sz="1350" baseline="-2500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t</a:t>
                  </a:r>
                </a:p>
              </p:txBody>
            </p:sp>
          </p:grpSp>
          <p:grpSp>
            <p:nvGrpSpPr>
              <p:cNvPr id="156" name="Group 182">
                <a:extLst>
                  <a:ext uri="{FF2B5EF4-FFF2-40B4-BE49-F238E27FC236}">
                    <a16:creationId xmlns:a16="http://schemas.microsoft.com/office/drawing/2014/main" id="{EEA95EC8-682A-ED49-9AD0-BB0068E93C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157" name="Rectangle 183">
                  <a:extLst>
                    <a:ext uri="{FF2B5EF4-FFF2-40B4-BE49-F238E27FC236}">
                      <a16:creationId xmlns:a16="http://schemas.microsoft.com/office/drawing/2014/main" id="{FFE8EEA0-FBAD-384F-AB6F-D39C89FF6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endParaRPr lang="en-US" altLang="en-US" sz="1800" dirty="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8" name="Rectangle 184">
                  <a:extLst>
                    <a:ext uri="{FF2B5EF4-FFF2-40B4-BE49-F238E27FC236}">
                      <a16:creationId xmlns:a16="http://schemas.microsoft.com/office/drawing/2014/main" id="{9C401D53-7DDF-E146-8622-C9BE9D9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defTabSz="685800" fontAlgn="auto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:r>
                    <a:rPr lang="en-US" alt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</a:rPr>
                    <a:t>M</a:t>
                  </a:r>
                </a:p>
              </p:txBody>
            </p:sp>
          </p:grpSp>
        </p:grpSp>
        <p:grpSp>
          <p:nvGrpSpPr>
            <p:cNvPr id="162" name="Group 175">
              <a:extLst>
                <a:ext uri="{FF2B5EF4-FFF2-40B4-BE49-F238E27FC236}">
                  <a16:creationId xmlns:a16="http://schemas.microsoft.com/office/drawing/2014/main" id="{22C4D71A-308A-D147-9E34-D1EFF8D1F1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163" name="Rectangle 176">
                <a:extLst>
                  <a:ext uri="{FF2B5EF4-FFF2-40B4-BE49-F238E27FC236}">
                    <a16:creationId xmlns:a16="http://schemas.microsoft.com/office/drawing/2014/main" id="{1BB3E472-5096-EB4B-9536-B45F30797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Rectangle 177">
                <a:extLst>
                  <a:ext uri="{FF2B5EF4-FFF2-40B4-BE49-F238E27FC236}">
                    <a16:creationId xmlns:a16="http://schemas.microsoft.com/office/drawing/2014/main" id="{37DB6D54-3397-3949-A1CA-B2DA46101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sp>
        <p:nvSpPr>
          <p:cNvPr id="165" name="Freeform 8">
            <a:extLst>
              <a:ext uri="{FF2B5EF4-FFF2-40B4-BE49-F238E27FC236}">
                <a16:creationId xmlns:a16="http://schemas.microsoft.com/office/drawing/2014/main" id="{2F028C19-F830-D644-B8E0-645A3A1596FF}"/>
              </a:ext>
            </a:extLst>
          </p:cNvPr>
          <p:cNvSpPr>
            <a:spLocks/>
          </p:cNvSpPr>
          <p:nvPr/>
        </p:nvSpPr>
        <p:spPr bwMode="auto">
          <a:xfrm>
            <a:off x="2677949" y="4363783"/>
            <a:ext cx="3102633" cy="450784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  <a:gd name="connsiteX0" fmla="*/ 0 w 9988"/>
              <a:gd name="connsiteY0" fmla="*/ 0 h 1622"/>
              <a:gd name="connsiteX1" fmla="*/ 2306 w 9988"/>
              <a:gd name="connsiteY1" fmla="*/ 1583 h 1622"/>
              <a:gd name="connsiteX2" fmla="*/ 9988 w 9988"/>
              <a:gd name="connsiteY2" fmla="*/ 1622 h 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" h="1622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     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972F90-3C74-DB40-87B9-AFD313A6FA79}"/>
              </a:ext>
            </a:extLst>
          </p:cNvPr>
          <p:cNvGrpSpPr/>
          <p:nvPr/>
        </p:nvGrpSpPr>
        <p:grpSpPr>
          <a:xfrm>
            <a:off x="2389668" y="2460460"/>
            <a:ext cx="983708" cy="1525072"/>
            <a:chOff x="3186222" y="2137612"/>
            <a:chExt cx="1311610" cy="20334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282034-58EE-6443-97BE-4033A6975AE5}"/>
                </a:ext>
              </a:extLst>
            </p:cNvPr>
            <p:cNvSpPr txBox="1"/>
            <p:nvPr/>
          </p:nvSpPr>
          <p:spPr>
            <a:xfrm>
              <a:off x="3186222" y="2137612"/>
              <a:ext cx="12423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message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BE5EF03-00F9-6A41-8F0C-CAAFE7A85EE6}"/>
                </a:ext>
              </a:extLst>
            </p:cNvPr>
            <p:cNvSpPr txBox="1"/>
            <p:nvPr/>
          </p:nvSpPr>
          <p:spPr>
            <a:xfrm>
              <a:off x="3192101" y="2928436"/>
              <a:ext cx="12058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segment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D9ACBFF-6D46-1C46-8036-50329CCCA60E}"/>
                </a:ext>
              </a:extLst>
            </p:cNvPr>
            <p:cNvSpPr txBox="1"/>
            <p:nvPr/>
          </p:nvSpPr>
          <p:spPr>
            <a:xfrm>
              <a:off x="3186533" y="3678599"/>
              <a:ext cx="13112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datagram</a:t>
              </a: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1BE94808-747E-4346-8BA9-1245F5340481}"/>
              </a:ext>
            </a:extLst>
          </p:cNvPr>
          <p:cNvSpPr txBox="1"/>
          <p:nvPr/>
        </p:nvSpPr>
        <p:spPr>
          <a:xfrm>
            <a:off x="2391725" y="4198641"/>
            <a:ext cx="67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ABA56E-C19B-1E49-8691-B116C4BC92D9}"/>
              </a:ext>
            </a:extLst>
          </p:cNvPr>
          <p:cNvGrpSpPr/>
          <p:nvPr/>
        </p:nvGrpSpPr>
        <p:grpSpPr>
          <a:xfrm>
            <a:off x="3858221" y="4003238"/>
            <a:ext cx="1010842" cy="230472"/>
            <a:chOff x="5144294" y="4194650"/>
            <a:chExt cx="1347789" cy="307296"/>
          </a:xfrm>
        </p:grpSpPr>
        <p:grpSp>
          <p:nvGrpSpPr>
            <p:cNvPr id="210" name="Group 182">
              <a:extLst>
                <a:ext uri="{FF2B5EF4-FFF2-40B4-BE49-F238E27FC236}">
                  <a16:creationId xmlns:a16="http://schemas.microsoft.com/office/drawing/2014/main" id="{1C0D8E0C-30C7-D644-B53F-545AC3B41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294" y="4200321"/>
              <a:ext cx="1347789" cy="301625"/>
              <a:chOff x="286" y="1531"/>
              <a:chExt cx="849" cy="190"/>
            </a:xfrm>
          </p:grpSpPr>
          <p:sp>
            <p:nvSpPr>
              <p:cNvPr id="226" name="Rectangle 183">
                <a:extLst>
                  <a:ext uri="{FF2B5EF4-FFF2-40B4-BE49-F238E27FC236}">
                    <a16:creationId xmlns:a16="http://schemas.microsoft.com/office/drawing/2014/main" id="{6DE19E5C-020A-764D-8F6B-6BB09EA73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" y="1549"/>
                <a:ext cx="849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Rectangle 184">
                <a:extLst>
                  <a:ext uri="{FF2B5EF4-FFF2-40B4-BE49-F238E27FC236}">
                    <a16:creationId xmlns:a16="http://schemas.microsoft.com/office/drawing/2014/main" id="{3DF40025-F95F-CB4C-938D-A1646D492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sp>
          <p:nvSpPr>
            <p:cNvPr id="211" name="Rectangle 181">
              <a:extLst>
                <a:ext uri="{FF2B5EF4-FFF2-40B4-BE49-F238E27FC236}">
                  <a16:creationId xmlns:a16="http://schemas.microsoft.com/office/drawing/2014/main" id="{C5D484DA-CF52-D04F-9108-C2A5AAA25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012" y="4211988"/>
              <a:ext cx="296863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21" name="Rectangle 181">
              <a:extLst>
                <a:ext uri="{FF2B5EF4-FFF2-40B4-BE49-F238E27FC236}">
                  <a16:creationId xmlns:a16="http://schemas.microsoft.com/office/drawing/2014/main" id="{9A7A7B02-76C2-C24E-946A-4CBDBFE07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3708" y="4194650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04E923B-AAA4-BF49-886D-0890ABD390AE}"/>
                </a:ext>
              </a:extLst>
            </p:cNvPr>
            <p:cNvCxnSpPr>
              <a:cxnSpLocks/>
            </p:cNvCxnSpPr>
            <p:nvPr/>
          </p:nvCxnSpPr>
          <p:spPr>
            <a:xfrm>
              <a:off x="6001149" y="4228896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096CE24-617A-E048-B706-AA2C9CEA0B54}"/>
                </a:ext>
              </a:extLst>
            </p:cNvPr>
            <p:cNvCxnSpPr/>
            <p:nvPr/>
          </p:nvCxnSpPr>
          <p:spPr>
            <a:xfrm>
              <a:off x="5720650" y="4227184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181">
              <a:extLst>
                <a:ext uri="{FF2B5EF4-FFF2-40B4-BE49-F238E27FC236}">
                  <a16:creationId xmlns:a16="http://schemas.microsoft.com/office/drawing/2014/main" id="{00739E25-7377-104B-A6E7-E26BE236C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178" y="4198403"/>
              <a:ext cx="296863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B902E57-4D34-7F49-80B6-6C4A1D5EB080}"/>
                </a:ext>
              </a:extLst>
            </p:cNvPr>
            <p:cNvCxnSpPr/>
            <p:nvPr/>
          </p:nvCxnSpPr>
          <p:spPr>
            <a:xfrm>
              <a:off x="5418102" y="4226433"/>
              <a:ext cx="0" cy="2571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16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17917 0.010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20157 0.034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8" y="1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22096 0.049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2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0.16224 -0.00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1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65" grpId="0" animBg="1"/>
      <p:bldP spid="201" grpId="0"/>
      <p:bldP spid="20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99">
            <a:extLst>
              <a:ext uri="{FF2B5EF4-FFF2-40B4-BE49-F238E27FC236}">
                <a16:creationId xmlns:a16="http://schemas.microsoft.com/office/drawing/2014/main" id="{3E758716-A071-4141-B9BA-7927A5BFBD94}"/>
              </a:ext>
            </a:extLst>
          </p:cNvPr>
          <p:cNvSpPr>
            <a:spLocks/>
          </p:cNvSpPr>
          <p:nvPr/>
        </p:nvSpPr>
        <p:spPr bwMode="auto">
          <a:xfrm>
            <a:off x="6148391" y="4216110"/>
            <a:ext cx="340554" cy="744316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  <a:gd name="connsiteX0" fmla="*/ 10000 w 10000"/>
              <a:gd name="connsiteY0" fmla="*/ 7972 h 8825"/>
              <a:gd name="connsiteX1" fmla="*/ 218 w 10000"/>
              <a:gd name="connsiteY1" fmla="*/ 0 h 8825"/>
              <a:gd name="connsiteX2" fmla="*/ 0 w 10000"/>
              <a:gd name="connsiteY2" fmla="*/ 8448 h 8825"/>
              <a:gd name="connsiteX3" fmla="*/ 7224 w 10000"/>
              <a:gd name="connsiteY3" fmla="*/ 8825 h 8825"/>
              <a:gd name="connsiteX4" fmla="*/ 10000 w 10000"/>
              <a:gd name="connsiteY4" fmla="*/ 7972 h 8825"/>
              <a:gd name="connsiteX0" fmla="*/ 6901 w 7224"/>
              <a:gd name="connsiteY0" fmla="*/ 7744 h 10000"/>
              <a:gd name="connsiteX1" fmla="*/ 218 w 7224"/>
              <a:gd name="connsiteY1" fmla="*/ 0 h 10000"/>
              <a:gd name="connsiteX2" fmla="*/ 0 w 7224"/>
              <a:gd name="connsiteY2" fmla="*/ 9573 h 10000"/>
              <a:gd name="connsiteX3" fmla="*/ 7224 w 7224"/>
              <a:gd name="connsiteY3" fmla="*/ 10000 h 10000"/>
              <a:gd name="connsiteX4" fmla="*/ 6901 w 7224"/>
              <a:gd name="connsiteY4" fmla="*/ 7744 h 10000"/>
              <a:gd name="connsiteX0" fmla="*/ 9553 w 9587"/>
              <a:gd name="connsiteY0" fmla="*/ 7744 h 9750"/>
              <a:gd name="connsiteX1" fmla="*/ 302 w 9587"/>
              <a:gd name="connsiteY1" fmla="*/ 0 h 9750"/>
              <a:gd name="connsiteX2" fmla="*/ 0 w 9587"/>
              <a:gd name="connsiteY2" fmla="*/ 9573 h 9750"/>
              <a:gd name="connsiteX3" fmla="*/ 9464 w 9587"/>
              <a:gd name="connsiteY3" fmla="*/ 9750 h 9750"/>
              <a:gd name="connsiteX4" fmla="*/ 9553 w 9587"/>
              <a:gd name="connsiteY4" fmla="*/ 7744 h 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7" h="9750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BEB0F95-AE9C-DA4D-9F9E-9C6AE4A652EE}"/>
              </a:ext>
            </a:extLst>
          </p:cNvPr>
          <p:cNvGrpSpPr/>
          <p:nvPr/>
        </p:nvGrpSpPr>
        <p:grpSpPr>
          <a:xfrm>
            <a:off x="6477799" y="4694221"/>
            <a:ext cx="719138" cy="357188"/>
            <a:chOff x="7493876" y="2774731"/>
            <a:chExt cx="1481958" cy="894622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6025F28A-8766-8949-96E6-DD0BD882AB2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FA4B720-1D85-4E4A-A3DF-4E2D8BCABCA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DAD2409F-AAE1-4A47-A41C-4F8FC3073E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10106D6-70AD-294D-966C-B6530FB2C38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03C28B18-54E7-EB4E-A70A-2F3A019FD15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3" name="Freeform 302">
                <a:extLst>
                  <a:ext uri="{FF2B5EF4-FFF2-40B4-BE49-F238E27FC236}">
                    <a16:creationId xmlns:a16="http://schemas.microsoft.com/office/drawing/2014/main" id="{5090762B-1155-2347-B6D2-D77A21D74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F0881117-1317-CD49-B4BD-8B8A1E6EB2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32" name="Rectangle 90">
            <a:extLst>
              <a:ext uri="{FF2B5EF4-FFF2-40B4-BE49-F238E27FC236}">
                <a16:creationId xmlns:a16="http://schemas.microsoft.com/office/drawing/2014/main" id="{990C22D1-7679-CB44-8984-10C1D99DC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559" y="4224334"/>
            <a:ext cx="954881" cy="7096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127000" dist="38100" dir="18900000" sx="103000" sy="103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en-US" sz="18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4" name="Text Box 92">
            <a:extLst>
              <a:ext uri="{FF2B5EF4-FFF2-40B4-BE49-F238E27FC236}">
                <a16:creationId xmlns:a16="http://schemas.microsoft.com/office/drawing/2014/main" id="{1CB4056D-0AB4-094A-9E8C-7C63E13B1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5412" y="4199331"/>
            <a:ext cx="988219" cy="76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network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link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44" name="Rectangle 24">
            <a:extLst>
              <a:ext uri="{FF2B5EF4-FFF2-40B4-BE49-F238E27FC236}">
                <a16:creationId xmlns:a16="http://schemas.microsoft.com/office/drawing/2014/main" id="{99237050-2EC8-FD44-B771-4FF0EAEA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603" y="4506567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18900000" sx="101000" sy="101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en-US" sz="18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5" name="Text Box 26">
            <a:extLst>
              <a:ext uri="{FF2B5EF4-FFF2-40B4-BE49-F238E27FC236}">
                <a16:creationId xmlns:a16="http://schemas.microsoft.com/office/drawing/2014/main" id="{BA4F849D-1AD2-9F4B-A8A6-5D9737C83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574" y="4473681"/>
            <a:ext cx="988219" cy="119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application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transport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network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link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A3F12762-BE2E-E244-ADD0-3F754C8AA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4602" y="4744693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Line 27">
            <a:extLst>
              <a:ext uri="{FF2B5EF4-FFF2-40B4-BE49-F238E27FC236}">
                <a16:creationId xmlns:a16="http://schemas.microsoft.com/office/drawing/2014/main" id="{D9CB41BB-F2D8-B74D-BA63-C9D69DF8D2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0555" y="4985200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Line 28">
            <a:extLst>
              <a:ext uri="{FF2B5EF4-FFF2-40B4-BE49-F238E27FC236}">
                <a16:creationId xmlns:a16="http://schemas.microsoft.com/office/drawing/2014/main" id="{383571D9-51C3-9042-A891-980960CA3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4127" y="5195940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9" name="Line 29">
            <a:extLst>
              <a:ext uri="{FF2B5EF4-FFF2-40B4-BE49-F238E27FC236}">
                <a16:creationId xmlns:a16="http://schemas.microsoft.com/office/drawing/2014/main" id="{C49F8A27-7F5E-A74A-87FC-4C156780C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4127" y="5403109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9" name="Rectangle 24">
            <a:extLst>
              <a:ext uri="{FF2B5EF4-FFF2-40B4-BE49-F238E27FC236}">
                <a16:creationId xmlns:a16="http://schemas.microsoft.com/office/drawing/2014/main" id="{7EA1E797-77D1-3E4E-BE7E-ACEB5C9F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8" y="1596625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18900000" sx="101000" sy="101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en-US" sz="18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1" name="Text Box 26">
            <a:extLst>
              <a:ext uri="{FF2B5EF4-FFF2-40B4-BE49-F238E27FC236}">
                <a16:creationId xmlns:a16="http://schemas.microsoft.com/office/drawing/2014/main" id="{955E0381-1B0E-544A-A7DD-37ADCBB63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239" y="1563738"/>
            <a:ext cx="988219" cy="119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application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transport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network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link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59" name="Freeform 3">
            <a:extLst>
              <a:ext uri="{FF2B5EF4-FFF2-40B4-BE49-F238E27FC236}">
                <a16:creationId xmlns:a16="http://schemas.microsoft.com/office/drawing/2014/main" id="{FF79401E-326D-8443-A822-64EFF7D91F62}"/>
              </a:ext>
            </a:extLst>
          </p:cNvPr>
          <p:cNvSpPr>
            <a:spLocks/>
          </p:cNvSpPr>
          <p:nvPr/>
        </p:nvSpPr>
        <p:spPr bwMode="auto">
          <a:xfrm>
            <a:off x="6238123" y="2780322"/>
            <a:ext cx="478631" cy="586333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4E47CB1-938F-064D-AFFA-550D0F125117}"/>
              </a:ext>
            </a:extLst>
          </p:cNvPr>
          <p:cNvGrpSpPr/>
          <p:nvPr/>
        </p:nvGrpSpPr>
        <p:grpSpPr>
          <a:xfrm>
            <a:off x="6552832" y="3063901"/>
            <a:ext cx="719511" cy="358547"/>
            <a:chOff x="3668110" y="2448910"/>
            <a:chExt cx="3794234" cy="216513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4113AFA1-3E53-2B44-844D-33D4D414E8F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AACD184-A341-A64D-AF0A-E8273A8D120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97EA54E-AF9C-5E43-ABD4-420C1068CBF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AAA61B04-18ED-CB4C-AA56-9EE1A97FE5C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F58AB38C-C52F-C046-8B42-AB402232C8F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40B533FA-5B0B-F640-8203-4E6686DF616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113B733F-5182-5C46-833B-B970C649E76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Encapsulation: an end-end view</a:t>
            </a:r>
            <a:endParaRPr lang="en-US" sz="3300" dirty="0"/>
          </a:p>
        </p:txBody>
      </p:sp>
      <p:sp>
        <p:nvSpPr>
          <p:cNvPr id="137" name="Slide Number Placeholder 5">
            <a:extLst>
              <a:ext uri="{FF2B5EF4-FFF2-40B4-BE49-F238E27FC236}">
                <a16:creationId xmlns:a16="http://schemas.microsoft.com/office/drawing/2014/main" id="{E70AE3D5-912C-A246-BEFD-E695C530DB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5" name="Freeform 2">
            <a:extLst>
              <a:ext uri="{FF2B5EF4-FFF2-40B4-BE49-F238E27FC236}">
                <a16:creationId xmlns:a16="http://schemas.microsoft.com/office/drawing/2014/main" id="{230063FB-CBF2-814F-9B6D-159C714DB102}"/>
              </a:ext>
            </a:extLst>
          </p:cNvPr>
          <p:cNvSpPr>
            <a:spLocks/>
          </p:cNvSpPr>
          <p:nvPr/>
        </p:nvSpPr>
        <p:spPr bwMode="auto">
          <a:xfrm>
            <a:off x="3777859" y="2133597"/>
            <a:ext cx="3036094" cy="2875360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6" name="Text Box 8">
            <a:extLst>
              <a:ext uri="{FF2B5EF4-FFF2-40B4-BE49-F238E27FC236}">
                <a16:creationId xmlns:a16="http://schemas.microsoft.com/office/drawing/2014/main" id="{D0A7F162-BF56-0D42-AC1A-1EA608D1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566" y="1215625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800" i="1" dirty="0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77" name="Freeform 10">
            <a:extLst>
              <a:ext uri="{FF2B5EF4-FFF2-40B4-BE49-F238E27FC236}">
                <a16:creationId xmlns:a16="http://schemas.microsoft.com/office/drawing/2014/main" id="{375C2B54-0F8A-624C-B0EA-326ECF0BEBFA}"/>
              </a:ext>
            </a:extLst>
          </p:cNvPr>
          <p:cNvSpPr>
            <a:spLocks/>
          </p:cNvSpPr>
          <p:nvPr/>
        </p:nvSpPr>
        <p:spPr bwMode="auto">
          <a:xfrm>
            <a:off x="3815958" y="1577209"/>
            <a:ext cx="270272" cy="1197164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Line 25">
            <a:extLst>
              <a:ext uri="{FF2B5EF4-FFF2-40B4-BE49-F238E27FC236}">
                <a16:creationId xmlns:a16="http://schemas.microsoft.com/office/drawing/2014/main" id="{06DACFB6-A512-6346-ADF0-044A1E0D8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2267" y="183475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2" name="Line 27">
            <a:extLst>
              <a:ext uri="{FF2B5EF4-FFF2-40B4-BE49-F238E27FC236}">
                <a16:creationId xmlns:a16="http://schemas.microsoft.com/office/drawing/2014/main" id="{7F5AA9D2-E3F5-C947-8DEE-283B00AD0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220" y="2075257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3" name="Line 28">
            <a:extLst>
              <a:ext uri="{FF2B5EF4-FFF2-40B4-BE49-F238E27FC236}">
                <a16:creationId xmlns:a16="http://schemas.microsoft.com/office/drawing/2014/main" id="{D2FB6FCA-C219-0347-A799-A07286AA5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92" y="2285998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4" name="Line 29">
            <a:extLst>
              <a:ext uri="{FF2B5EF4-FFF2-40B4-BE49-F238E27FC236}">
                <a16:creationId xmlns:a16="http://schemas.microsoft.com/office/drawing/2014/main" id="{5DD86E94-6322-434A-87B3-1B856F1C7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92" y="249316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85" name="Group 39">
            <a:extLst>
              <a:ext uri="{FF2B5EF4-FFF2-40B4-BE49-F238E27FC236}">
                <a16:creationId xmlns:a16="http://schemas.microsoft.com/office/drawing/2014/main" id="{8AA541B8-399A-EF48-9EFE-5AF447CE2F83}"/>
              </a:ext>
            </a:extLst>
          </p:cNvPr>
          <p:cNvGrpSpPr>
            <a:grpSpLocks/>
          </p:cNvGrpSpPr>
          <p:nvPr/>
        </p:nvGrpSpPr>
        <p:grpSpPr bwMode="auto">
          <a:xfrm>
            <a:off x="1828805" y="2074066"/>
            <a:ext cx="906066" cy="227410"/>
            <a:chOff x="501" y="1990"/>
            <a:chExt cx="761" cy="191"/>
          </a:xfrm>
        </p:grpSpPr>
        <p:sp>
          <p:nvSpPr>
            <p:cNvPr id="186" name="Rectangle 40">
              <a:extLst>
                <a:ext uri="{FF2B5EF4-FFF2-40B4-BE49-F238E27FC236}">
                  <a16:creationId xmlns:a16="http://schemas.microsoft.com/office/drawing/2014/main" id="{0387B9A7-F992-9246-A12A-3BB5DCDBD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" name="Rectangle 41">
              <a:extLst>
                <a:ext uri="{FF2B5EF4-FFF2-40B4-BE49-F238E27FC236}">
                  <a16:creationId xmlns:a16="http://schemas.microsoft.com/office/drawing/2014/main" id="{313D90F6-44E7-5B43-9F40-EAB5A4BC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88" name="Rectangle 42">
              <a:extLst>
                <a:ext uri="{FF2B5EF4-FFF2-40B4-BE49-F238E27FC236}">
                  <a16:creationId xmlns:a16="http://schemas.microsoft.com/office/drawing/2014/main" id="{09FD516E-DDA8-584C-AC12-7F5211BB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89" name="Rectangle 43">
              <a:extLst>
                <a:ext uri="{FF2B5EF4-FFF2-40B4-BE49-F238E27FC236}">
                  <a16:creationId xmlns:a16="http://schemas.microsoft.com/office/drawing/2014/main" id="{6FFC472B-97D7-D347-9A3C-464686CD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90" name="Line 44">
              <a:extLst>
                <a:ext uri="{FF2B5EF4-FFF2-40B4-BE49-F238E27FC236}">
                  <a16:creationId xmlns:a16="http://schemas.microsoft.com/office/drawing/2014/main" id="{72E3E927-7804-2B4F-BEB5-8E712FD0D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Line 45">
              <a:extLst>
                <a:ext uri="{FF2B5EF4-FFF2-40B4-BE49-F238E27FC236}">
                  <a16:creationId xmlns:a16="http://schemas.microsoft.com/office/drawing/2014/main" id="{FB19C408-B20F-B545-913F-0B0F21C3B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2" name="Text Box 5">
            <a:extLst>
              <a:ext uri="{FF2B5EF4-FFF2-40B4-BE49-F238E27FC236}">
                <a16:creationId xmlns:a16="http://schemas.microsoft.com/office/drawing/2014/main" id="{0D15D10E-958A-864A-A283-C2AB2D4E8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871" y="1795459"/>
            <a:ext cx="7729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200" dirty="0">
                <a:solidFill>
                  <a:srgbClr val="CC0000"/>
                </a:solidFill>
                <a:latin typeface="Arial" panose="020B0604020202020204" pitchFamily="34" charset="0"/>
              </a:rPr>
              <a:t>segment</a:t>
            </a:r>
          </a:p>
        </p:txBody>
      </p:sp>
      <p:grpSp>
        <p:nvGrpSpPr>
          <p:cNvPr id="193" name="Group 178">
            <a:extLst>
              <a:ext uri="{FF2B5EF4-FFF2-40B4-BE49-F238E27FC236}">
                <a16:creationId xmlns:a16="http://schemas.microsoft.com/office/drawing/2014/main" id="{C602A8C6-FCB3-7248-AB25-E5D9AF0992ED}"/>
              </a:ext>
            </a:extLst>
          </p:cNvPr>
          <p:cNvGrpSpPr>
            <a:grpSpLocks/>
          </p:cNvGrpSpPr>
          <p:nvPr/>
        </p:nvGrpSpPr>
        <p:grpSpPr bwMode="auto">
          <a:xfrm>
            <a:off x="2066931" y="1825225"/>
            <a:ext cx="226219" cy="219075"/>
            <a:chOff x="1962" y="2058"/>
            <a:chExt cx="190" cy="184"/>
          </a:xfrm>
        </p:grpSpPr>
        <p:sp>
          <p:nvSpPr>
            <p:cNvPr id="194" name="Rectangle 47">
              <a:extLst>
                <a:ext uri="{FF2B5EF4-FFF2-40B4-BE49-F238E27FC236}">
                  <a16:creationId xmlns:a16="http://schemas.microsoft.com/office/drawing/2014/main" id="{74D4FADB-78FF-754C-9258-3499AEC5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:a16="http://schemas.microsoft.com/office/drawing/2014/main" id="{9A86A925-4488-C149-AC92-7E56AC2DB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196" name="Text Box 4">
            <a:extLst>
              <a:ext uri="{FF2B5EF4-FFF2-40B4-BE49-F238E27FC236}">
                <a16:creationId xmlns:a16="http://schemas.microsoft.com/office/drawing/2014/main" id="{0E8F71B9-D739-9B4D-B3C4-4209B53F4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53" y="2050253"/>
            <a:ext cx="8322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200" dirty="0">
                <a:solidFill>
                  <a:srgbClr val="CC0000"/>
                </a:solidFill>
                <a:latin typeface="Arial" panose="020B0604020202020204" pitchFamily="34" charset="0"/>
              </a:rPr>
              <a:t>datagram</a:t>
            </a:r>
          </a:p>
        </p:txBody>
      </p:sp>
      <p:sp>
        <p:nvSpPr>
          <p:cNvPr id="197" name="Text Box 54">
            <a:extLst>
              <a:ext uri="{FF2B5EF4-FFF2-40B4-BE49-F238E27FC236}">
                <a16:creationId xmlns:a16="http://schemas.microsoft.com/office/drawing/2014/main" id="{74C41705-B97B-5F4E-BB03-C374DF49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265" y="4165995"/>
            <a:ext cx="11176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500" i="1" dirty="0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grpSp>
        <p:nvGrpSpPr>
          <p:cNvPr id="206" name="Group 64">
            <a:extLst>
              <a:ext uri="{FF2B5EF4-FFF2-40B4-BE49-F238E27FC236}">
                <a16:creationId xmlns:a16="http://schemas.microsoft.com/office/drawing/2014/main" id="{C50D7752-68C1-8540-988D-5347ECFD1886}"/>
              </a:ext>
            </a:extLst>
          </p:cNvPr>
          <p:cNvGrpSpPr>
            <a:grpSpLocks/>
          </p:cNvGrpSpPr>
          <p:nvPr/>
        </p:nvGrpSpPr>
        <p:grpSpPr bwMode="auto">
          <a:xfrm>
            <a:off x="1028704" y="5193504"/>
            <a:ext cx="1109663" cy="227410"/>
            <a:chOff x="332" y="2224"/>
            <a:chExt cx="932" cy="191"/>
          </a:xfrm>
        </p:grpSpPr>
        <p:sp>
          <p:nvSpPr>
            <p:cNvPr id="207" name="Rectangle 65">
              <a:extLst>
                <a:ext uri="{FF2B5EF4-FFF2-40B4-BE49-F238E27FC236}">
                  <a16:creationId xmlns:a16="http://schemas.microsoft.com/office/drawing/2014/main" id="{1F3E093B-217C-A04B-B5D1-A6C90254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8" name="Rectangle 66">
              <a:extLst>
                <a:ext uri="{FF2B5EF4-FFF2-40B4-BE49-F238E27FC236}">
                  <a16:creationId xmlns:a16="http://schemas.microsoft.com/office/drawing/2014/main" id="{12601678-594C-E14C-9193-F38CE9075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09" name="Rectangle 67">
              <a:extLst>
                <a:ext uri="{FF2B5EF4-FFF2-40B4-BE49-F238E27FC236}">
                  <a16:creationId xmlns:a16="http://schemas.microsoft.com/office/drawing/2014/main" id="{C60FF2A5-B680-E647-99BC-03E16BB1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10" name="Rectangle 68">
              <a:extLst>
                <a:ext uri="{FF2B5EF4-FFF2-40B4-BE49-F238E27FC236}">
                  <a16:creationId xmlns:a16="http://schemas.microsoft.com/office/drawing/2014/main" id="{397B1F1F-935A-C84B-968D-E29BC9F4E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11" name="Rectangle 69">
              <a:extLst>
                <a:ext uri="{FF2B5EF4-FFF2-40B4-BE49-F238E27FC236}">
                  <a16:creationId xmlns:a16="http://schemas.microsoft.com/office/drawing/2014/main" id="{F6478DF2-BC33-B343-8620-1D9F679E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12" name="Line 70">
              <a:extLst>
                <a:ext uri="{FF2B5EF4-FFF2-40B4-BE49-F238E27FC236}">
                  <a16:creationId xmlns:a16="http://schemas.microsoft.com/office/drawing/2014/main" id="{B65227E4-D34A-B045-A564-9F588CE81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Line 71">
              <a:extLst>
                <a:ext uri="{FF2B5EF4-FFF2-40B4-BE49-F238E27FC236}">
                  <a16:creationId xmlns:a16="http://schemas.microsoft.com/office/drawing/2014/main" id="{89581348-A579-E648-AF77-CC0CCFD73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Line 72">
              <a:extLst>
                <a:ext uri="{FF2B5EF4-FFF2-40B4-BE49-F238E27FC236}">
                  <a16:creationId xmlns:a16="http://schemas.microsoft.com/office/drawing/2014/main" id="{5CD35CDE-ACA7-B147-9033-013571F30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15" name="Group 73">
            <a:extLst>
              <a:ext uri="{FF2B5EF4-FFF2-40B4-BE49-F238E27FC236}">
                <a16:creationId xmlns:a16="http://schemas.microsoft.com/office/drawing/2014/main" id="{782EFA19-0788-864E-B946-830DAB797411}"/>
              </a:ext>
            </a:extLst>
          </p:cNvPr>
          <p:cNvGrpSpPr>
            <a:grpSpLocks/>
          </p:cNvGrpSpPr>
          <p:nvPr/>
        </p:nvGrpSpPr>
        <p:grpSpPr bwMode="auto">
          <a:xfrm>
            <a:off x="1229922" y="4969666"/>
            <a:ext cx="906065" cy="227410"/>
            <a:chOff x="501" y="1990"/>
            <a:chExt cx="761" cy="191"/>
          </a:xfrm>
        </p:grpSpPr>
        <p:sp>
          <p:nvSpPr>
            <p:cNvPr id="216" name="Rectangle 74">
              <a:extLst>
                <a:ext uri="{FF2B5EF4-FFF2-40B4-BE49-F238E27FC236}">
                  <a16:creationId xmlns:a16="http://schemas.microsoft.com/office/drawing/2014/main" id="{D970D459-C7BE-CB4F-B370-10A7B56F6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7" name="Rectangle 75">
              <a:extLst>
                <a:ext uri="{FF2B5EF4-FFF2-40B4-BE49-F238E27FC236}">
                  <a16:creationId xmlns:a16="http://schemas.microsoft.com/office/drawing/2014/main" id="{1904B028-B6FD-624E-A3E6-5B05A1065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18" name="Rectangle 76">
              <a:extLst>
                <a:ext uri="{FF2B5EF4-FFF2-40B4-BE49-F238E27FC236}">
                  <a16:creationId xmlns:a16="http://schemas.microsoft.com/office/drawing/2014/main" id="{7E497BF0-01B9-9645-AADF-EC6ECCD6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19" name="Rectangle 77">
              <a:extLst>
                <a:ext uri="{FF2B5EF4-FFF2-40B4-BE49-F238E27FC236}">
                  <a16:creationId xmlns:a16="http://schemas.microsoft.com/office/drawing/2014/main" id="{F655CC88-7712-A040-B05C-B926BA640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20" name="Line 78">
              <a:extLst>
                <a:ext uri="{FF2B5EF4-FFF2-40B4-BE49-F238E27FC236}">
                  <a16:creationId xmlns:a16="http://schemas.microsoft.com/office/drawing/2014/main" id="{5F8C7ACF-60C6-EA40-ABF5-A21BAB3D7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Line 79">
              <a:extLst>
                <a:ext uri="{FF2B5EF4-FFF2-40B4-BE49-F238E27FC236}">
                  <a16:creationId xmlns:a16="http://schemas.microsoft.com/office/drawing/2014/main" id="{B9D1E0FC-D7EB-B94A-95BC-135127D00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2" name="Group 80">
            <a:extLst>
              <a:ext uri="{FF2B5EF4-FFF2-40B4-BE49-F238E27FC236}">
                <a16:creationId xmlns:a16="http://schemas.microsoft.com/office/drawing/2014/main" id="{ED606BB4-B8BF-EE47-81F0-E3489EBF698D}"/>
              </a:ext>
            </a:extLst>
          </p:cNvPr>
          <p:cNvGrpSpPr>
            <a:grpSpLocks/>
          </p:cNvGrpSpPr>
          <p:nvPr/>
        </p:nvGrpSpPr>
        <p:grpSpPr bwMode="auto">
          <a:xfrm>
            <a:off x="1457330" y="4738685"/>
            <a:ext cx="667941" cy="227410"/>
            <a:chOff x="645" y="1734"/>
            <a:chExt cx="561" cy="191"/>
          </a:xfrm>
        </p:grpSpPr>
        <p:sp>
          <p:nvSpPr>
            <p:cNvPr id="223" name="Rectangle 81">
              <a:extLst>
                <a:ext uri="{FF2B5EF4-FFF2-40B4-BE49-F238E27FC236}">
                  <a16:creationId xmlns:a16="http://schemas.microsoft.com/office/drawing/2014/main" id="{5E750AC6-B9B9-BA47-9749-5BA61D17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4" name="Rectangle 82">
              <a:extLst>
                <a:ext uri="{FF2B5EF4-FFF2-40B4-BE49-F238E27FC236}">
                  <a16:creationId xmlns:a16="http://schemas.microsoft.com/office/drawing/2014/main" id="{203BBA7B-2CF5-6949-AEF6-9B5E4804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25" name="Rectangle 83">
              <a:extLst>
                <a:ext uri="{FF2B5EF4-FFF2-40B4-BE49-F238E27FC236}">
                  <a16:creationId xmlns:a16="http://schemas.microsoft.com/office/drawing/2014/main" id="{D9094A29-8FA3-604F-BCB2-C2801892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26" name="Line 84">
              <a:extLst>
                <a:ext uri="{FF2B5EF4-FFF2-40B4-BE49-F238E27FC236}">
                  <a16:creationId xmlns:a16="http://schemas.microsoft.com/office/drawing/2014/main" id="{B797ADA3-EF18-7C49-99C2-2F8F051D9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7" name="Group 85">
            <a:extLst>
              <a:ext uri="{FF2B5EF4-FFF2-40B4-BE49-F238E27FC236}">
                <a16:creationId xmlns:a16="http://schemas.microsoft.com/office/drawing/2014/main" id="{11AB6D85-B7C0-8142-8671-E8110C22285E}"/>
              </a:ext>
            </a:extLst>
          </p:cNvPr>
          <p:cNvGrpSpPr>
            <a:grpSpLocks/>
          </p:cNvGrpSpPr>
          <p:nvPr/>
        </p:nvGrpSpPr>
        <p:grpSpPr bwMode="auto">
          <a:xfrm>
            <a:off x="1612111" y="4505322"/>
            <a:ext cx="509588" cy="226219"/>
            <a:chOff x="780" y="1553"/>
            <a:chExt cx="428" cy="190"/>
          </a:xfrm>
        </p:grpSpPr>
        <p:sp>
          <p:nvSpPr>
            <p:cNvPr id="228" name="Rectangle 86">
              <a:extLst>
                <a:ext uri="{FF2B5EF4-FFF2-40B4-BE49-F238E27FC236}">
                  <a16:creationId xmlns:a16="http://schemas.microsoft.com/office/drawing/2014/main" id="{5CCFD8AF-21AA-2143-8C8C-4C988C5ED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Rectangle 87">
              <a:extLst>
                <a:ext uri="{FF2B5EF4-FFF2-40B4-BE49-F238E27FC236}">
                  <a16:creationId xmlns:a16="http://schemas.microsoft.com/office/drawing/2014/main" id="{0247FE4B-63DA-1F45-A8DA-A5A5C63B6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</p:grpSp>
      <p:sp>
        <p:nvSpPr>
          <p:cNvPr id="233" name="Line 91">
            <a:extLst>
              <a:ext uri="{FF2B5EF4-FFF2-40B4-BE49-F238E27FC236}">
                <a16:creationId xmlns:a16="http://schemas.microsoft.com/office/drawing/2014/main" id="{19384907-F1F7-7342-B03B-0F3880C90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559" y="4462460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5" name="Line 93">
            <a:extLst>
              <a:ext uri="{FF2B5EF4-FFF2-40B4-BE49-F238E27FC236}">
                <a16:creationId xmlns:a16="http://schemas.microsoft.com/office/drawing/2014/main" id="{883D6FEA-BFB1-A54A-986E-6B3951173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3511" y="470296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8" name="Rectangle 96">
            <a:extLst>
              <a:ext uri="{FF2B5EF4-FFF2-40B4-BE49-F238E27FC236}">
                <a16:creationId xmlns:a16="http://schemas.microsoft.com/office/drawing/2014/main" id="{259A49E6-709B-2347-990D-69F0B212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575" y="2805110"/>
            <a:ext cx="954881" cy="491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sx="102000" sy="102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en-US" sz="18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9" name="Line 97">
            <a:extLst>
              <a:ext uri="{FF2B5EF4-FFF2-40B4-BE49-F238E27FC236}">
                <a16:creationId xmlns:a16="http://schemas.microsoft.com/office/drawing/2014/main" id="{D82D4EF1-E7DC-B146-B148-5E79F02BC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2575" y="304323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1" name="Freeform 114">
            <a:extLst>
              <a:ext uri="{FF2B5EF4-FFF2-40B4-BE49-F238E27FC236}">
                <a16:creationId xmlns:a16="http://schemas.microsoft.com/office/drawing/2014/main" id="{BEDEB3A2-EFA9-6F44-A8E6-C8BD127C9FBD}"/>
              </a:ext>
            </a:extLst>
          </p:cNvPr>
          <p:cNvSpPr>
            <a:spLocks/>
          </p:cNvSpPr>
          <p:nvPr/>
        </p:nvSpPr>
        <p:spPr bwMode="auto">
          <a:xfrm>
            <a:off x="2286004" y="1447796"/>
            <a:ext cx="3948113" cy="4120754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85B6340C-1412-DD49-A487-35E5DC0144AC}"/>
              </a:ext>
            </a:extLst>
          </p:cNvPr>
          <p:cNvGrpSpPr>
            <a:grpSpLocks/>
          </p:cNvGrpSpPr>
          <p:nvPr/>
        </p:nvGrpSpPr>
        <p:grpSpPr bwMode="auto">
          <a:xfrm>
            <a:off x="4093373" y="4457697"/>
            <a:ext cx="1109663" cy="227410"/>
            <a:chOff x="332" y="2224"/>
            <a:chExt cx="932" cy="191"/>
          </a:xfrm>
        </p:grpSpPr>
        <p:sp>
          <p:nvSpPr>
            <p:cNvPr id="243" name="Rectangle 116">
              <a:extLst>
                <a:ext uri="{FF2B5EF4-FFF2-40B4-BE49-F238E27FC236}">
                  <a16:creationId xmlns:a16="http://schemas.microsoft.com/office/drawing/2014/main" id="{504C038E-092B-1D4B-AD07-733B523A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4" name="Rectangle 117">
              <a:extLst>
                <a:ext uri="{FF2B5EF4-FFF2-40B4-BE49-F238E27FC236}">
                  <a16:creationId xmlns:a16="http://schemas.microsoft.com/office/drawing/2014/main" id="{99CDC4A5-2671-2F4C-AF10-D4F0B21A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45" name="Rectangle 118">
              <a:extLst>
                <a:ext uri="{FF2B5EF4-FFF2-40B4-BE49-F238E27FC236}">
                  <a16:creationId xmlns:a16="http://schemas.microsoft.com/office/drawing/2014/main" id="{41C01446-A97C-0942-9110-AECA50BAD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46" name="Rectangle 119">
              <a:extLst>
                <a:ext uri="{FF2B5EF4-FFF2-40B4-BE49-F238E27FC236}">
                  <a16:creationId xmlns:a16="http://schemas.microsoft.com/office/drawing/2014/main" id="{AA06A8EE-28E9-AF46-9EEA-FBEDDAF18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47" name="Rectangle 120">
              <a:extLst>
                <a:ext uri="{FF2B5EF4-FFF2-40B4-BE49-F238E27FC236}">
                  <a16:creationId xmlns:a16="http://schemas.microsoft.com/office/drawing/2014/main" id="{EF7ADA06-A6C3-EC42-9026-08C964BC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48" name="Line 121">
              <a:extLst>
                <a:ext uri="{FF2B5EF4-FFF2-40B4-BE49-F238E27FC236}">
                  <a16:creationId xmlns:a16="http://schemas.microsoft.com/office/drawing/2014/main" id="{F47A00CE-0D92-CA4D-9460-92CBEF8DE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9" name="Line 122">
              <a:extLst>
                <a:ext uri="{FF2B5EF4-FFF2-40B4-BE49-F238E27FC236}">
                  <a16:creationId xmlns:a16="http://schemas.microsoft.com/office/drawing/2014/main" id="{457AAAB2-E313-B54A-B86A-CBEACA43A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0" name="Line 123">
              <a:extLst>
                <a:ext uri="{FF2B5EF4-FFF2-40B4-BE49-F238E27FC236}">
                  <a16:creationId xmlns:a16="http://schemas.microsoft.com/office/drawing/2014/main" id="{777075DA-53C1-4349-BD44-36049E94C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1" name="Group 124">
            <a:extLst>
              <a:ext uri="{FF2B5EF4-FFF2-40B4-BE49-F238E27FC236}">
                <a16:creationId xmlns:a16="http://schemas.microsoft.com/office/drawing/2014/main" id="{F09DD616-F735-7046-9C1C-D2103F4D1E5C}"/>
              </a:ext>
            </a:extLst>
          </p:cNvPr>
          <p:cNvGrpSpPr>
            <a:grpSpLocks/>
          </p:cNvGrpSpPr>
          <p:nvPr/>
        </p:nvGrpSpPr>
        <p:grpSpPr bwMode="auto">
          <a:xfrm>
            <a:off x="4287447" y="4227906"/>
            <a:ext cx="906065" cy="227409"/>
            <a:chOff x="501" y="1990"/>
            <a:chExt cx="761" cy="191"/>
          </a:xfrm>
        </p:grpSpPr>
        <p:sp>
          <p:nvSpPr>
            <p:cNvPr id="252" name="Rectangle 125">
              <a:extLst>
                <a:ext uri="{FF2B5EF4-FFF2-40B4-BE49-F238E27FC236}">
                  <a16:creationId xmlns:a16="http://schemas.microsoft.com/office/drawing/2014/main" id="{DB941F93-1335-5645-94DE-59F0019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3" name="Rectangle 126">
              <a:extLst>
                <a:ext uri="{FF2B5EF4-FFF2-40B4-BE49-F238E27FC236}">
                  <a16:creationId xmlns:a16="http://schemas.microsoft.com/office/drawing/2014/main" id="{9EA1B2EB-B358-3D4C-841E-567FECFA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54" name="Rectangle 127">
              <a:extLst>
                <a:ext uri="{FF2B5EF4-FFF2-40B4-BE49-F238E27FC236}">
                  <a16:creationId xmlns:a16="http://schemas.microsoft.com/office/drawing/2014/main" id="{13F00E9F-B735-5849-861F-39C839FD8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55" name="Rectangle 128">
              <a:extLst>
                <a:ext uri="{FF2B5EF4-FFF2-40B4-BE49-F238E27FC236}">
                  <a16:creationId xmlns:a16="http://schemas.microsoft.com/office/drawing/2014/main" id="{0CE33A55-3FFF-D247-A00E-5085ABE3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56" name="Line 129">
              <a:extLst>
                <a:ext uri="{FF2B5EF4-FFF2-40B4-BE49-F238E27FC236}">
                  <a16:creationId xmlns:a16="http://schemas.microsoft.com/office/drawing/2014/main" id="{5257F2F7-73B9-0943-A775-4320CC67F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7" name="Line 130">
              <a:extLst>
                <a:ext uri="{FF2B5EF4-FFF2-40B4-BE49-F238E27FC236}">
                  <a16:creationId xmlns:a16="http://schemas.microsoft.com/office/drawing/2014/main" id="{F79FB15F-B9B5-1C48-A8C6-B6B142E79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8" name="Group 140">
            <a:extLst>
              <a:ext uri="{FF2B5EF4-FFF2-40B4-BE49-F238E27FC236}">
                <a16:creationId xmlns:a16="http://schemas.microsoft.com/office/drawing/2014/main" id="{DC4925E6-41A9-8643-8E76-63BD0FB2392D}"/>
              </a:ext>
            </a:extLst>
          </p:cNvPr>
          <p:cNvGrpSpPr>
            <a:grpSpLocks/>
          </p:cNvGrpSpPr>
          <p:nvPr/>
        </p:nvGrpSpPr>
        <p:grpSpPr bwMode="auto">
          <a:xfrm>
            <a:off x="6366278" y="4502941"/>
            <a:ext cx="906065" cy="227410"/>
            <a:chOff x="501" y="1990"/>
            <a:chExt cx="761" cy="191"/>
          </a:xfrm>
        </p:grpSpPr>
        <p:sp>
          <p:nvSpPr>
            <p:cNvPr id="259" name="Rectangle 141">
              <a:extLst>
                <a:ext uri="{FF2B5EF4-FFF2-40B4-BE49-F238E27FC236}">
                  <a16:creationId xmlns:a16="http://schemas.microsoft.com/office/drawing/2014/main" id="{24DA0C2F-17DB-7643-B65D-18F2B436D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0" name="Rectangle 142">
              <a:extLst>
                <a:ext uri="{FF2B5EF4-FFF2-40B4-BE49-F238E27FC236}">
                  <a16:creationId xmlns:a16="http://schemas.microsoft.com/office/drawing/2014/main" id="{296D85F8-DA00-E347-906C-91E4F9393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61" name="Rectangle 143">
              <a:extLst>
                <a:ext uri="{FF2B5EF4-FFF2-40B4-BE49-F238E27FC236}">
                  <a16:creationId xmlns:a16="http://schemas.microsoft.com/office/drawing/2014/main" id="{7E7E3D6E-A342-6648-9506-7A080F8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2" name="Rectangle 144">
              <a:extLst>
                <a:ext uri="{FF2B5EF4-FFF2-40B4-BE49-F238E27FC236}">
                  <a16:creationId xmlns:a16="http://schemas.microsoft.com/office/drawing/2014/main" id="{E27AB14D-C29B-DF45-8BD1-D050C50B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63" name="Line 145">
              <a:extLst>
                <a:ext uri="{FF2B5EF4-FFF2-40B4-BE49-F238E27FC236}">
                  <a16:creationId xmlns:a16="http://schemas.microsoft.com/office/drawing/2014/main" id="{331963CB-8B11-1C4E-8253-0FDB3A375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4" name="Line 146">
              <a:extLst>
                <a:ext uri="{FF2B5EF4-FFF2-40B4-BE49-F238E27FC236}">
                  <a16:creationId xmlns:a16="http://schemas.microsoft.com/office/drawing/2014/main" id="{432304F0-73BB-2748-8E18-7151D5E33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5" name="Group 156">
            <a:extLst>
              <a:ext uri="{FF2B5EF4-FFF2-40B4-BE49-F238E27FC236}">
                <a16:creationId xmlns:a16="http://schemas.microsoft.com/office/drawing/2014/main" id="{2999D032-84BD-264A-ADD9-A5141E317962}"/>
              </a:ext>
            </a:extLst>
          </p:cNvPr>
          <p:cNvGrpSpPr>
            <a:grpSpLocks/>
          </p:cNvGrpSpPr>
          <p:nvPr/>
        </p:nvGrpSpPr>
        <p:grpSpPr bwMode="auto">
          <a:xfrm>
            <a:off x="1618064" y="2296712"/>
            <a:ext cx="1109663" cy="227409"/>
            <a:chOff x="332" y="2224"/>
            <a:chExt cx="932" cy="191"/>
          </a:xfrm>
        </p:grpSpPr>
        <p:sp>
          <p:nvSpPr>
            <p:cNvPr id="266" name="Rectangle 157">
              <a:extLst>
                <a:ext uri="{FF2B5EF4-FFF2-40B4-BE49-F238E27FC236}">
                  <a16:creationId xmlns:a16="http://schemas.microsoft.com/office/drawing/2014/main" id="{0E7166F5-9BCE-6142-A6E7-CDF94980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7" name="Rectangle 158">
              <a:extLst>
                <a:ext uri="{FF2B5EF4-FFF2-40B4-BE49-F238E27FC236}">
                  <a16:creationId xmlns:a16="http://schemas.microsoft.com/office/drawing/2014/main" id="{754F1661-A032-B447-9C02-84330F1B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68" name="Rectangle 159">
              <a:extLst>
                <a:ext uri="{FF2B5EF4-FFF2-40B4-BE49-F238E27FC236}">
                  <a16:creationId xmlns:a16="http://schemas.microsoft.com/office/drawing/2014/main" id="{1C7AD2C3-C553-2A4B-9171-A8E09BA84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9" name="Rectangle 160">
              <a:extLst>
                <a:ext uri="{FF2B5EF4-FFF2-40B4-BE49-F238E27FC236}">
                  <a16:creationId xmlns:a16="http://schemas.microsoft.com/office/drawing/2014/main" id="{CE64079E-3B67-F34D-801D-A92A1F3B0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70" name="Rectangle 161">
              <a:extLst>
                <a:ext uri="{FF2B5EF4-FFF2-40B4-BE49-F238E27FC236}">
                  <a16:creationId xmlns:a16="http://schemas.microsoft.com/office/drawing/2014/main" id="{1E8F4774-501D-1F43-80F6-8E0FBDD2E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71" name="Line 162">
              <a:extLst>
                <a:ext uri="{FF2B5EF4-FFF2-40B4-BE49-F238E27FC236}">
                  <a16:creationId xmlns:a16="http://schemas.microsoft.com/office/drawing/2014/main" id="{AC823B9C-431D-F442-BF16-B2BB25763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2" name="Line 163">
              <a:extLst>
                <a:ext uri="{FF2B5EF4-FFF2-40B4-BE49-F238E27FC236}">
                  <a16:creationId xmlns:a16="http://schemas.microsoft.com/office/drawing/2014/main" id="{027C6256-CE60-DF44-B53C-314BE2376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3" name="Line 164">
              <a:extLst>
                <a:ext uri="{FF2B5EF4-FFF2-40B4-BE49-F238E27FC236}">
                  <a16:creationId xmlns:a16="http://schemas.microsoft.com/office/drawing/2014/main" id="{EB0B6073-A87E-8C45-871D-8531AA065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74" name="Text Box 166">
            <a:extLst>
              <a:ext uri="{FF2B5EF4-FFF2-40B4-BE49-F238E27FC236}">
                <a16:creationId xmlns:a16="http://schemas.microsoft.com/office/drawing/2014/main" id="{B74B5829-1A8F-AE47-9517-C70C28E5B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624" y="5106588"/>
            <a:ext cx="6764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500" dirty="0">
                <a:solidFill>
                  <a:prstClr val="black"/>
                </a:solidFill>
                <a:latin typeface="Calibri" panose="020F0502020204030204"/>
              </a:rPr>
              <a:t>router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5" name="Text Box 167">
            <a:extLst>
              <a:ext uri="{FF2B5EF4-FFF2-40B4-BE49-F238E27FC236}">
                <a16:creationId xmlns:a16="http://schemas.microsoft.com/office/drawing/2014/main" id="{28AC982F-9E27-1847-9770-EC46EAFE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339" y="3397247"/>
            <a:ext cx="68627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500" dirty="0">
                <a:solidFill>
                  <a:prstClr val="black"/>
                </a:solidFill>
                <a:latin typeface="Calibri" panose="020F0502020204030204"/>
              </a:rPr>
              <a:t>switch</a:t>
            </a:r>
            <a:endParaRPr lang="en-US" alt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6" name="Text Box 174">
            <a:extLst>
              <a:ext uri="{FF2B5EF4-FFF2-40B4-BE49-F238E27FC236}">
                <a16:creationId xmlns:a16="http://schemas.microsoft.com/office/drawing/2014/main" id="{2A962AD2-9396-3D42-9E36-5C73F53C9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52" y="1566859"/>
            <a:ext cx="8066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200" dirty="0">
                <a:solidFill>
                  <a:srgbClr val="CC0000"/>
                </a:solidFill>
                <a:latin typeface="Arial" panose="020B0604020202020204" pitchFamily="34" charset="0"/>
              </a:rPr>
              <a:t>message</a:t>
            </a:r>
          </a:p>
        </p:txBody>
      </p:sp>
      <p:grpSp>
        <p:nvGrpSpPr>
          <p:cNvPr id="277" name="Group 175">
            <a:extLst>
              <a:ext uri="{FF2B5EF4-FFF2-40B4-BE49-F238E27FC236}">
                <a16:creationId xmlns:a16="http://schemas.microsoft.com/office/drawing/2014/main" id="{06D27889-C61F-0242-A608-3A140922A686}"/>
              </a:ext>
            </a:extLst>
          </p:cNvPr>
          <p:cNvGrpSpPr>
            <a:grpSpLocks/>
          </p:cNvGrpSpPr>
          <p:nvPr/>
        </p:nvGrpSpPr>
        <p:grpSpPr bwMode="auto">
          <a:xfrm>
            <a:off x="2237189" y="1587101"/>
            <a:ext cx="509588" cy="226219"/>
            <a:chOff x="780" y="1553"/>
            <a:chExt cx="428" cy="190"/>
          </a:xfrm>
        </p:grpSpPr>
        <p:sp>
          <p:nvSpPr>
            <p:cNvPr id="278" name="Rectangle 176">
              <a:extLst>
                <a:ext uri="{FF2B5EF4-FFF2-40B4-BE49-F238E27FC236}">
                  <a16:creationId xmlns:a16="http://schemas.microsoft.com/office/drawing/2014/main" id="{8E4EC409-9300-A24E-856E-0C57A050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9" name="Rectangle 177">
              <a:extLst>
                <a:ext uri="{FF2B5EF4-FFF2-40B4-BE49-F238E27FC236}">
                  <a16:creationId xmlns:a16="http://schemas.microsoft.com/office/drawing/2014/main" id="{C7120CFE-84DC-AE4A-96EA-467B21A3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80" name="Group 185">
            <a:extLst>
              <a:ext uri="{FF2B5EF4-FFF2-40B4-BE49-F238E27FC236}">
                <a16:creationId xmlns:a16="http://schemas.microsoft.com/office/drawing/2014/main" id="{48F838C9-2064-8846-AE99-7D64C6F0E88A}"/>
              </a:ext>
            </a:extLst>
          </p:cNvPr>
          <p:cNvGrpSpPr>
            <a:grpSpLocks/>
          </p:cNvGrpSpPr>
          <p:nvPr/>
        </p:nvGrpSpPr>
        <p:grpSpPr bwMode="auto">
          <a:xfrm>
            <a:off x="2059788" y="1825226"/>
            <a:ext cx="681038" cy="226219"/>
            <a:chOff x="1848" y="2046"/>
            <a:chExt cx="572" cy="190"/>
          </a:xfrm>
        </p:grpSpPr>
        <p:grpSp>
          <p:nvGrpSpPr>
            <p:cNvPr id="281" name="Group 179">
              <a:extLst>
                <a:ext uri="{FF2B5EF4-FFF2-40B4-BE49-F238E27FC236}">
                  <a16:creationId xmlns:a16="http://schemas.microsoft.com/office/drawing/2014/main" id="{B8E6789C-1509-4C48-885B-AD08332F4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285" name="Rectangle 180">
                <a:extLst>
                  <a:ext uri="{FF2B5EF4-FFF2-40B4-BE49-F238E27FC236}">
                    <a16:creationId xmlns:a16="http://schemas.microsoft.com/office/drawing/2014/main" id="{06BC3922-CF81-3845-BA10-96DBBA1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181">
                <a:extLst>
                  <a:ext uri="{FF2B5EF4-FFF2-40B4-BE49-F238E27FC236}">
                    <a16:creationId xmlns:a16="http://schemas.microsoft.com/office/drawing/2014/main" id="{C4E3DD7C-9412-E741-BD84-C65290F3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282" name="Group 182">
              <a:extLst>
                <a:ext uri="{FF2B5EF4-FFF2-40B4-BE49-F238E27FC236}">
                  <a16:creationId xmlns:a16="http://schemas.microsoft.com/office/drawing/2014/main" id="{19C49CDA-616B-0942-AEEF-049BB04D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283" name="Rectangle 183">
                <a:extLst>
                  <a:ext uri="{FF2B5EF4-FFF2-40B4-BE49-F238E27FC236}">
                    <a16:creationId xmlns:a16="http://schemas.microsoft.com/office/drawing/2014/main" id="{4F97E7C1-6241-2842-9ACE-7FBCF045B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en-US" altLang="en-US" sz="18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184">
                <a:extLst>
                  <a:ext uri="{FF2B5EF4-FFF2-40B4-BE49-F238E27FC236}">
                    <a16:creationId xmlns:a16="http://schemas.microsoft.com/office/drawing/2014/main" id="{FBAAFC8C-9356-294D-B8F3-F6E48107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defTabSz="685800" fontAlgn="auto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en-US" sz="105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87" name="Group 187">
            <a:extLst>
              <a:ext uri="{FF2B5EF4-FFF2-40B4-BE49-F238E27FC236}">
                <a16:creationId xmlns:a16="http://schemas.microsoft.com/office/drawing/2014/main" id="{11860688-7535-2242-95B7-51DB4FCD1617}"/>
              </a:ext>
            </a:extLst>
          </p:cNvPr>
          <p:cNvGrpSpPr>
            <a:grpSpLocks/>
          </p:cNvGrpSpPr>
          <p:nvPr/>
        </p:nvGrpSpPr>
        <p:grpSpPr bwMode="auto">
          <a:xfrm>
            <a:off x="1828805" y="2074069"/>
            <a:ext cx="242888" cy="221456"/>
            <a:chOff x="1948" y="2058"/>
            <a:chExt cx="204" cy="184"/>
          </a:xfrm>
        </p:grpSpPr>
        <p:sp>
          <p:nvSpPr>
            <p:cNvPr id="288" name="Rectangle 188">
              <a:extLst>
                <a:ext uri="{FF2B5EF4-FFF2-40B4-BE49-F238E27FC236}">
                  <a16:creationId xmlns:a16="http://schemas.microsoft.com/office/drawing/2014/main" id="{731A6D81-5EA1-834F-A9B7-29A362EC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2075"/>
              <a:ext cx="191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9" name="Rectangle 189">
              <a:extLst>
                <a:ext uri="{FF2B5EF4-FFF2-40B4-BE49-F238E27FC236}">
                  <a16:creationId xmlns:a16="http://schemas.microsoft.com/office/drawing/2014/main" id="{2EAE3C28-1F19-034E-A583-4C40A2941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en-US" sz="1050" dirty="0">
                  <a:solidFill>
                    <a:prstClr val="black"/>
                  </a:solidFill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 dirty="0">
                  <a:solidFill>
                    <a:prstClr val="black"/>
                  </a:solidFill>
                  <a:latin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290" name="Text Box 7">
            <a:extLst>
              <a:ext uri="{FF2B5EF4-FFF2-40B4-BE49-F238E27FC236}">
                <a16:creationId xmlns:a16="http://schemas.microsoft.com/office/drawing/2014/main" id="{A538246A-59B9-0349-A984-2F7704DB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277" y="2280044"/>
            <a:ext cx="5774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defTabSz="6858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200" dirty="0">
                <a:solidFill>
                  <a:srgbClr val="CC0000"/>
                </a:solidFill>
                <a:latin typeface="Arial" panose="020B0604020202020204" pitchFamily="34" charset="0"/>
              </a:rPr>
              <a:t>frame</a:t>
            </a:r>
          </a:p>
        </p:txBody>
      </p:sp>
      <p:grpSp>
        <p:nvGrpSpPr>
          <p:cNvPr id="294" name="Group 190">
            <a:extLst>
              <a:ext uri="{FF2B5EF4-FFF2-40B4-BE49-F238E27FC236}">
                <a16:creationId xmlns:a16="http://schemas.microsoft.com/office/drawing/2014/main" id="{3A531A16-240C-9241-94EF-4C9AE49511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19556" y="1863326"/>
            <a:ext cx="602456" cy="578644"/>
            <a:chOff x="-44" y="1473"/>
            <a:chExt cx="981" cy="1105"/>
          </a:xfrm>
        </p:grpSpPr>
        <p:pic>
          <p:nvPicPr>
            <p:cNvPr id="295" name="Picture 191" descr="desktop_computer_stylized_medium">
              <a:extLst>
                <a:ext uri="{FF2B5EF4-FFF2-40B4-BE49-F238E27FC236}">
                  <a16:creationId xmlns:a16="http://schemas.microsoft.com/office/drawing/2014/main" id="{1407FE03-3BF1-1D45-8A83-D39E3D03C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6" name="Freeform 192">
              <a:extLst>
                <a:ext uri="{FF2B5EF4-FFF2-40B4-BE49-F238E27FC236}">
                  <a16:creationId xmlns:a16="http://schemas.microsoft.com/office/drawing/2014/main" id="{24E88B51-BE9B-3C48-9F67-26465B749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50" name="Freeform 10">
            <a:extLst>
              <a:ext uri="{FF2B5EF4-FFF2-40B4-BE49-F238E27FC236}">
                <a16:creationId xmlns:a16="http://schemas.microsoft.com/office/drawing/2014/main" id="{7497192E-FD73-AA40-BE80-ABE9A774CC99}"/>
              </a:ext>
            </a:extLst>
          </p:cNvPr>
          <p:cNvSpPr>
            <a:spLocks/>
          </p:cNvSpPr>
          <p:nvPr/>
        </p:nvSpPr>
        <p:spPr bwMode="auto">
          <a:xfrm>
            <a:off x="3133879" y="4510531"/>
            <a:ext cx="270272" cy="1142176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91" name="Group 187">
            <a:extLst>
              <a:ext uri="{FF2B5EF4-FFF2-40B4-BE49-F238E27FC236}">
                <a16:creationId xmlns:a16="http://schemas.microsoft.com/office/drawing/2014/main" id="{4888665C-41EE-644D-80C5-A5B9017648C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298037" y="4775595"/>
            <a:ext cx="602456" cy="578644"/>
            <a:chOff x="-44" y="1473"/>
            <a:chExt cx="981" cy="1105"/>
          </a:xfrm>
        </p:grpSpPr>
        <p:pic>
          <p:nvPicPr>
            <p:cNvPr id="292" name="Picture 188" descr="desktop_computer_stylized_medium">
              <a:extLst>
                <a:ext uri="{FF2B5EF4-FFF2-40B4-BE49-F238E27FC236}">
                  <a16:creationId xmlns:a16="http://schemas.microsoft.com/office/drawing/2014/main" id="{7A9F9E63-740A-7147-A711-8D8238FD9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id="{B678C5E1-8916-9C47-B1F3-E8A3F8BB6D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0" name="Text Box 98">
            <a:extLst>
              <a:ext uri="{FF2B5EF4-FFF2-40B4-BE49-F238E27FC236}">
                <a16:creationId xmlns:a16="http://schemas.microsoft.com/office/drawing/2014/main" id="{9BC58A09-0AC8-5F40-B8A7-C0AF48D1D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635" y="2795693"/>
            <a:ext cx="988219" cy="531620"/>
          </a:xfrm>
          <a:prstGeom prst="rect">
            <a:avLst/>
          </a:prstGeom>
          <a:noFill/>
          <a:ln>
            <a:noFill/>
          </a:ln>
          <a:effectLst>
            <a:outerShdw blurRad="114300" dist="38100" dir="18900000" sx="123000" sy="123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link</a:t>
            </a:r>
          </a:p>
          <a:p>
            <a:pPr algn="ctr" defTabSz="685800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350" dirty="0">
                <a:solidFill>
                  <a:prstClr val="black"/>
                </a:solidFill>
                <a:latin typeface="Arial" panose="020B0604020202020204" pitchFamily="34" charset="0"/>
              </a:rPr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82778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37 L 3.95833E-6 0.0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47 L 0 0.0474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0.0421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C 0.00052 0.04653 -0.00013 0.07292 -0.00013 0.11273 L 0.29818 0.11158 L 0.29818 0.07315 L 0.58698 0.07084 C 0.58763 0.22384 0.58893 0.36829 0.59154 0.52292 L 0.49622 0.51852 C 0.49622 0.49144 0.49492 0.45185 0.49492 0.42454 " pathEditMode="relative" rAng="0" ptsTypes="AAAAAAAA">
                                      <p:cBhvr>
                                        <p:cTn id="64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70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0078 -0.049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47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2" grpId="1"/>
      <p:bldP spid="196" grpId="0"/>
      <p:bldP spid="196" grpId="1"/>
      <p:bldP spid="276" grpId="0"/>
      <p:bldP spid="290" grpId="0"/>
      <p:bldP spid="29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ISO/OSI reference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3300" dirty="0">
                <a:ea typeface="ＭＳ Ｐゴシック" panose="020B0600070205080204" pitchFamily="34" charset="-128"/>
              </a:rPr>
              <a:t>odel</a:t>
            </a:r>
            <a:endParaRPr lang="en-US" sz="33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499007" y="1863692"/>
            <a:ext cx="5074089" cy="3848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Two layers not found in  Internet protocol stack!</a:t>
            </a:r>
          </a:p>
          <a:p>
            <a:pPr marL="215504" indent="-215504"/>
            <a:r>
              <a:rPr lang="en-US" altLang="en-US" sz="21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presentation:</a:t>
            </a:r>
            <a:r>
              <a:rPr lang="en-US" altLang="en-US" sz="21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ea typeface="ＭＳ Ｐゴシック" panose="020B0600070205080204" pitchFamily="34" charset="-128"/>
              </a:rPr>
              <a:t>allow applications to interpret meaning of data, e.g., encryption, compression, machine-specific conventions</a:t>
            </a:r>
          </a:p>
          <a:p>
            <a:pPr marL="215504" indent="-215504"/>
            <a:r>
              <a:rPr lang="en-US" altLang="en-US" sz="21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session:</a:t>
            </a:r>
            <a:r>
              <a:rPr lang="en-US" altLang="en-US" sz="21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ea typeface="ＭＳ Ｐゴシック" panose="020B0600070205080204" pitchFamily="34" charset="-128"/>
              </a:rPr>
              <a:t>synchronization, checkpointing, recovery of data exchange</a:t>
            </a:r>
          </a:p>
          <a:p>
            <a:pPr marL="215504" indent="-215504"/>
            <a:r>
              <a:rPr lang="en-US" altLang="en-US" sz="2100" dirty="0">
                <a:ea typeface="ＭＳ Ｐゴシック" panose="020B0600070205080204" pitchFamily="34" charset="-128"/>
              </a:rPr>
              <a:t>Internet stack “</a:t>
            </a:r>
            <a:r>
              <a:rPr lang="en-US" altLang="ja-JP" sz="2100" dirty="0">
                <a:ea typeface="ＭＳ Ｐゴシック" panose="020B0600070205080204" pitchFamily="34" charset="-128"/>
              </a:rPr>
              <a:t>missing” these layers!</a:t>
            </a:r>
          </a:p>
          <a:p>
            <a:pPr marL="511969" lvl="1" indent="-169069"/>
            <a:r>
              <a:rPr lang="en-US" altLang="en-US" sz="2100" dirty="0">
                <a:ea typeface="Arial" panose="020B0604020202020204" pitchFamily="34" charset="0"/>
              </a:rPr>
              <a:t>these services, </a:t>
            </a:r>
            <a:r>
              <a:rPr lang="en-US" altLang="en-US" sz="2100" i="1" dirty="0">
                <a:ea typeface="Arial" panose="020B0604020202020204" pitchFamily="34" charset="0"/>
              </a:rPr>
              <a:t>if needed,</a:t>
            </a:r>
            <a:r>
              <a:rPr lang="en-US" altLang="en-US" sz="2100" dirty="0">
                <a:ea typeface="Arial" panose="020B0604020202020204" pitchFamily="34" charset="0"/>
              </a:rPr>
              <a:t> must be implemented in application</a:t>
            </a:r>
          </a:p>
          <a:p>
            <a:pPr marL="511969" lvl="1" indent="-169069"/>
            <a:r>
              <a:rPr lang="en-US" altLang="en-US" sz="2100" dirty="0">
                <a:ea typeface="Arial" panose="020B0604020202020204" pitchFamily="34" charset="0"/>
              </a:rPr>
              <a:t>needed?</a:t>
            </a:r>
            <a:endParaRPr lang="en-US" altLang="en-US" sz="2100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919DE3-1C67-444E-9B68-661747C79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6681" y="1917501"/>
            <a:ext cx="1419225" cy="26479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39FC83A-3010-6E44-80DA-A0B478A25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956" y="2019895"/>
            <a:ext cx="1419225" cy="2689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2AF1634-8914-FF4A-8ACB-58E0BABFE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810" y="2148483"/>
            <a:ext cx="1487090" cy="261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en-US" sz="1800" dirty="0"/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en-US" sz="1800" dirty="0"/>
          </a:p>
          <a:p>
            <a:pPr algn="ctr">
              <a:lnSpc>
                <a:spcPct val="70000"/>
              </a:lnSpc>
            </a:pPr>
            <a:r>
              <a:rPr lang="en-US" altLang="en-US" sz="1800" dirty="0"/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en-US" sz="1800" dirty="0"/>
          </a:p>
          <a:p>
            <a:pPr algn="ctr">
              <a:lnSpc>
                <a:spcPct val="70000"/>
              </a:lnSpc>
            </a:pPr>
            <a:r>
              <a:rPr lang="en-US" altLang="en-US" sz="1800" dirty="0"/>
              <a:t>session</a:t>
            </a:r>
          </a:p>
          <a:p>
            <a:pPr algn="ctr">
              <a:lnSpc>
                <a:spcPct val="70000"/>
              </a:lnSpc>
            </a:pPr>
            <a:endParaRPr lang="en-US" altLang="en-US" sz="1800" dirty="0"/>
          </a:p>
          <a:p>
            <a:pPr algn="ctr">
              <a:lnSpc>
                <a:spcPct val="70000"/>
              </a:lnSpc>
            </a:pPr>
            <a:r>
              <a:rPr lang="en-US" altLang="en-US" sz="1800" dirty="0"/>
              <a:t>transport</a:t>
            </a:r>
          </a:p>
          <a:p>
            <a:pPr algn="ctr">
              <a:lnSpc>
                <a:spcPct val="70000"/>
              </a:lnSpc>
            </a:pPr>
            <a:endParaRPr lang="en-US" altLang="en-US" sz="1800" dirty="0"/>
          </a:p>
          <a:p>
            <a:pPr algn="ctr">
              <a:lnSpc>
                <a:spcPct val="70000"/>
              </a:lnSpc>
            </a:pPr>
            <a:r>
              <a:rPr lang="en-US" altLang="en-US" sz="1800" dirty="0"/>
              <a:t>network</a:t>
            </a:r>
          </a:p>
          <a:p>
            <a:pPr algn="ctr">
              <a:lnSpc>
                <a:spcPct val="70000"/>
              </a:lnSpc>
            </a:pPr>
            <a:endParaRPr lang="en-US" altLang="en-US" sz="1800" dirty="0"/>
          </a:p>
          <a:p>
            <a:pPr algn="ctr">
              <a:lnSpc>
                <a:spcPct val="70000"/>
              </a:lnSpc>
            </a:pPr>
            <a:r>
              <a:rPr lang="en-US" altLang="en-US" sz="1800" dirty="0"/>
              <a:t>link</a:t>
            </a:r>
          </a:p>
          <a:p>
            <a:pPr algn="ctr">
              <a:lnSpc>
                <a:spcPct val="70000"/>
              </a:lnSpc>
            </a:pPr>
            <a:endParaRPr lang="en-US" altLang="en-US" sz="1800" dirty="0"/>
          </a:p>
          <a:p>
            <a:pPr algn="ctr">
              <a:lnSpc>
                <a:spcPct val="70000"/>
              </a:lnSpc>
            </a:pPr>
            <a:r>
              <a:rPr lang="en-US" altLang="en-US" sz="1800" dirty="0"/>
              <a:t>physical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A989D6F-FA45-8C4E-9BBC-741936AB2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478" y="2463998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15317A6D-8DDE-594B-9C31-D329305C53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6193" y="3196232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C0565FC-B6A4-1C41-A3C7-95333C728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6193" y="3601045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CB8177A7-EC5F-054E-9BF4-6807B276EB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7384" y="4363045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E3C788FC-704D-5B46-BAF8-D2E15950C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478" y="4001095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50AC6633-E0EA-2542-8345-CA3634789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287" y="2853332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44C3F-C77B-9A49-ACB6-EDB2E17C9D3A}"/>
              </a:ext>
            </a:extLst>
          </p:cNvPr>
          <p:cNvSpPr txBox="1"/>
          <p:nvPr/>
        </p:nvSpPr>
        <p:spPr>
          <a:xfrm>
            <a:off x="5962292" y="4871955"/>
            <a:ext cx="22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seven layer OSI/ISO </a:t>
            </a:r>
          </a:p>
          <a:p>
            <a:pPr algn="ctr"/>
            <a:r>
              <a:rPr lang="en-US" dirty="0"/>
              <a:t>reference model</a:t>
            </a:r>
          </a:p>
        </p:txBody>
      </p:sp>
    </p:spTree>
    <p:extLst>
      <p:ext uri="{BB962C8B-B14F-4D97-AF65-F5344CB8AC3E}">
        <p14:creationId xmlns:p14="http://schemas.microsoft.com/office/powerpoint/2010/main" val="419148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Wireshark</a:t>
            </a:r>
            <a:endParaRPr lang="en-US" sz="33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33CACA-6D4B-914E-879C-D0A4801FDD69}"/>
              </a:ext>
            </a:extLst>
          </p:cNvPr>
          <p:cNvGrpSpPr>
            <a:grpSpLocks/>
          </p:cNvGrpSpPr>
          <p:nvPr/>
        </p:nvGrpSpPr>
        <p:grpSpPr bwMode="auto">
          <a:xfrm>
            <a:off x="2298700" y="1747177"/>
            <a:ext cx="4232672" cy="3162300"/>
            <a:chOff x="824874" y="353539"/>
            <a:chExt cx="5643193" cy="421627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E988EB-48F5-F54C-B9C9-133FDF1668DB}"/>
                </a:ext>
              </a:extLst>
            </p:cNvPr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99EF08-E24A-5A49-9945-D9CA13EA5222}"/>
                </a:ext>
              </a:extLst>
            </p:cNvPr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2" name="Picture 12" descr="segment.png">
            <a:extLst>
              <a:ext uri="{FF2B5EF4-FFF2-40B4-BE49-F238E27FC236}">
                <a16:creationId xmlns:a16="http://schemas.microsoft.com/office/drawing/2014/main" id="{31F4545C-714A-6F44-B53A-F7A6D5DA3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10" y="5028539"/>
            <a:ext cx="2969419" cy="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0" descr="access_point_stylized_small">
            <a:extLst>
              <a:ext uri="{FF2B5EF4-FFF2-40B4-BE49-F238E27FC236}">
                <a16:creationId xmlns:a16="http://schemas.microsoft.com/office/drawing/2014/main" id="{EB48D454-00B5-A34A-A529-36B7DA8E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697" y="4314164"/>
            <a:ext cx="1041797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ethernet.png">
            <a:extLst>
              <a:ext uri="{FF2B5EF4-FFF2-40B4-BE49-F238E27FC236}">
                <a16:creationId xmlns:a16="http://schemas.microsoft.com/office/drawing/2014/main" id="{C5203EF8-627E-2042-8C20-19993C078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2019" y="4573721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ethernet.png">
            <a:extLst>
              <a:ext uri="{FF2B5EF4-FFF2-40B4-BE49-F238E27FC236}">
                <a16:creationId xmlns:a16="http://schemas.microsoft.com/office/drawing/2014/main" id="{578AB9CA-D9FD-954A-98D3-51DB796B2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06" y="4576102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0" descr="ethernet.png">
            <a:extLst>
              <a:ext uri="{FF2B5EF4-FFF2-40B4-BE49-F238E27FC236}">
                <a16:creationId xmlns:a16="http://schemas.microsoft.com/office/drawing/2014/main" id="{4C48A8AC-6418-744D-A910-549C5CD89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01694" y="4590389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E4E911A-CDD2-1346-8084-63A13C627C2A}"/>
              </a:ext>
            </a:extLst>
          </p:cNvPr>
          <p:cNvGrpSpPr>
            <a:grpSpLocks/>
          </p:cNvGrpSpPr>
          <p:nvPr/>
        </p:nvGrpSpPr>
        <p:grpSpPr bwMode="auto">
          <a:xfrm>
            <a:off x="4763294" y="2019830"/>
            <a:ext cx="1795073" cy="2378869"/>
            <a:chOff x="4556452" y="1162095"/>
            <a:chExt cx="2392338" cy="3172030"/>
          </a:xfrm>
        </p:grpSpPr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1899062E-6FBE-F241-9273-440E78FA9B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0" name="Group 31">
              <a:extLst>
                <a:ext uri="{FF2B5EF4-FFF2-40B4-BE49-F238E27FC236}">
                  <a16:creationId xmlns:a16="http://schemas.microsoft.com/office/drawing/2014/main" id="{0AF4144E-7C91-A14A-9783-8FC3A384D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5010" y="2856756"/>
              <a:ext cx="2190234" cy="1259913"/>
              <a:chOff x="3862510" y="4375664"/>
              <a:chExt cx="2190234" cy="125991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1FC302-1162-5E49-8F13-1F861DEAC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56611581-6A55-8A48-9D24-B72464937D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9149" y="4375664"/>
                <a:ext cx="2071502" cy="1259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650"/>
                  </a:lnSpc>
                </a:pPr>
                <a:r>
                  <a:rPr lang="en-US" altLang="en-US" sz="1200" dirty="0"/>
                  <a:t>Transport</a:t>
                </a:r>
                <a:r>
                  <a:rPr lang="en-US" altLang="en-US" sz="1050" dirty="0"/>
                  <a:t> (TCP/UDP)</a:t>
                </a:r>
              </a:p>
              <a:p>
                <a:pPr algn="ctr">
                  <a:lnSpc>
                    <a:spcPts val="1650"/>
                  </a:lnSpc>
                </a:pPr>
                <a:r>
                  <a:rPr lang="en-US" altLang="en-US" sz="1200" dirty="0"/>
                  <a:t>Network</a:t>
                </a:r>
                <a:r>
                  <a:rPr lang="en-US" altLang="en-US" sz="1050" dirty="0"/>
                  <a:t> (IP)</a:t>
                </a:r>
              </a:p>
              <a:p>
                <a:pPr algn="ctr">
                  <a:lnSpc>
                    <a:spcPts val="1650"/>
                  </a:lnSpc>
                </a:pPr>
                <a:r>
                  <a:rPr lang="en-US" altLang="en-US" sz="1200" dirty="0"/>
                  <a:t>Link</a:t>
                </a:r>
                <a:r>
                  <a:rPr lang="en-US" altLang="en-US" sz="1050" dirty="0"/>
                  <a:t> (Ethernet)</a:t>
                </a:r>
              </a:p>
              <a:p>
                <a:pPr algn="ctr">
                  <a:lnSpc>
                    <a:spcPts val="1650"/>
                  </a:lnSpc>
                </a:pPr>
                <a:r>
                  <a:rPr lang="en-US" altLang="en-US" sz="1200" dirty="0"/>
                  <a:t>Physical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C616FD6-92BE-1448-8332-F8CB3AA888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AAC730B-8F83-7642-90A1-7970CED73F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BDE145-CB48-5B40-B0B6-53D48FB66E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1" name="Group 35">
              <a:extLst>
                <a:ext uri="{FF2B5EF4-FFF2-40B4-BE49-F238E27FC236}">
                  <a16:creationId xmlns:a16="http://schemas.microsoft.com/office/drawing/2014/main" id="{6BDEDF86-62AF-3545-8A5C-C023BBBAE6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4104" y="1162095"/>
              <a:ext cx="1644828" cy="1020829"/>
              <a:chOff x="4073255" y="5836665"/>
              <a:chExt cx="1644828" cy="102082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FC0C6C-CBAC-0D4C-A25C-CD01CD655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154423E1-413E-D941-BE7F-12C38BEA0F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3255" y="5913073"/>
                <a:ext cx="1644828" cy="923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200" dirty="0"/>
                  <a:t>application</a:t>
                </a:r>
              </a:p>
              <a:p>
                <a:pPr algn="ctr"/>
                <a:r>
                  <a:rPr lang="en-US" altLang="en-US" sz="1200" dirty="0"/>
                  <a:t>(www browser, </a:t>
                </a:r>
              </a:p>
              <a:p>
                <a:pPr algn="ctr"/>
                <a:r>
                  <a:rPr lang="en-US" altLang="en-US" sz="1200" dirty="0"/>
                  <a:t>email client</a:t>
                </a:r>
                <a:r>
                  <a:rPr lang="en-US" altLang="en-US" sz="1500" dirty="0"/>
                  <a:t>)</a:t>
                </a:r>
              </a:p>
            </p:txBody>
          </p:sp>
        </p:grpSp>
        <p:cxnSp>
          <p:nvCxnSpPr>
            <p:cNvPr id="22" name="Straight Connector 37">
              <a:extLst>
                <a:ext uri="{FF2B5EF4-FFF2-40B4-BE49-F238E27FC236}">
                  <a16:creationId xmlns:a16="http://schemas.microsoft.com/office/drawing/2014/main" id="{4A29DB5B-3F11-884B-AB9A-298FDA78DB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38">
              <a:extLst>
                <a:ext uri="{FF2B5EF4-FFF2-40B4-BE49-F238E27FC236}">
                  <a16:creationId xmlns:a16="http://schemas.microsoft.com/office/drawing/2014/main" id="{A1004907-9073-D549-98A7-95D39588D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109199" cy="338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50" dirty="0"/>
                <a:t>application</a:t>
              </a:r>
            </a:p>
          </p:txBody>
        </p:sp>
        <p:sp>
          <p:nvSpPr>
            <p:cNvPr id="24" name="TextBox 39">
              <a:extLst>
                <a:ext uri="{FF2B5EF4-FFF2-40B4-BE49-F238E27FC236}">
                  <a16:creationId xmlns:a16="http://schemas.microsoft.com/office/drawing/2014/main" id="{409E8C39-FFD0-6441-9ADC-D3F798651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5412" y="2627171"/>
              <a:ext cx="504610" cy="338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050" dirty="0"/>
                <a:t>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F2F1FE-AA65-BD42-827C-95CF21339B3A}"/>
              </a:ext>
            </a:extLst>
          </p:cNvPr>
          <p:cNvGrpSpPr>
            <a:grpSpLocks/>
          </p:cNvGrpSpPr>
          <p:nvPr/>
        </p:nvGrpSpPr>
        <p:grpSpPr bwMode="auto">
          <a:xfrm>
            <a:off x="2678510" y="1806708"/>
            <a:ext cx="2193923" cy="2419938"/>
            <a:chOff x="1775964" y="877299"/>
            <a:chExt cx="2925206" cy="3227240"/>
          </a:xfrm>
        </p:grpSpPr>
        <p:grpSp>
          <p:nvGrpSpPr>
            <p:cNvPr id="33" name="Group 44">
              <a:extLst>
                <a:ext uri="{FF2B5EF4-FFF2-40B4-BE49-F238E27FC236}">
                  <a16:creationId xmlns:a16="http://schemas.microsoft.com/office/drawing/2014/main" id="{8C4A5E14-6678-0743-BA67-8633682C53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38" name="Group 22">
                <a:extLst>
                  <a:ext uri="{FF2B5EF4-FFF2-40B4-BE49-F238E27FC236}">
                    <a16:creationId xmlns:a16="http://schemas.microsoft.com/office/drawing/2014/main" id="{459552ED-E99E-1244-8AC2-852FAB00AF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6653"/>
                <a:chOff x="3116291" y="4275642"/>
                <a:chExt cx="1295389" cy="1046653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B9342A8-AF2E-824F-B7B1-36C01D52F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5" name="TextBox 14">
                  <a:extLst>
                    <a:ext uri="{FF2B5EF4-FFF2-40B4-BE49-F238E27FC236}">
                      <a16:creationId xmlns:a16="http://schemas.microsoft.com/office/drawing/2014/main" id="{BEC95393-BE24-BB43-AD77-D43EC965B4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8833" y="4275642"/>
                  <a:ext cx="1103285" cy="10466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500" dirty="0"/>
                    <a:t>packet</a:t>
                  </a:r>
                </a:p>
                <a:p>
                  <a:pPr algn="ctr"/>
                  <a:r>
                    <a:rPr lang="en-US" altLang="en-US" sz="1500" dirty="0"/>
                    <a:t>capture</a:t>
                  </a:r>
                </a:p>
                <a:p>
                  <a:pPr algn="ctr"/>
                  <a:r>
                    <a:rPr lang="en-US" altLang="en-US" sz="1500" dirty="0"/>
                    <a:t>(pcap)</a:t>
                  </a:r>
                </a:p>
              </p:txBody>
            </p:sp>
          </p:grpSp>
          <p:grpSp>
            <p:nvGrpSpPr>
              <p:cNvPr id="39" name="Group 23">
                <a:extLst>
                  <a:ext uri="{FF2B5EF4-FFF2-40B4-BE49-F238E27FC236}">
                    <a16:creationId xmlns:a16="http://schemas.microsoft.com/office/drawing/2014/main" id="{C0A5C2D9-6816-4840-9C13-3A6C5D4DB2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38815"/>
                <a:chOff x="861399" y="5161570"/>
                <a:chExt cx="1300151" cy="73881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608655-FBDC-3C4A-BA7F-D1DB2F745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3" name="TextBox 16">
                  <a:extLst>
                    <a:ext uri="{FF2B5EF4-FFF2-40B4-BE49-F238E27FC236}">
                      <a16:creationId xmlns:a16="http://schemas.microsoft.com/office/drawing/2014/main" id="{FCA77183-AC62-DD47-AF14-D0B0CFE9AE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8141" y="5161570"/>
                  <a:ext cx="1218701" cy="7388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500" dirty="0"/>
                    <a:t>packet</a:t>
                  </a:r>
                </a:p>
                <a:p>
                  <a:pPr algn="ctr"/>
                  <a:r>
                    <a:rPr lang="en-US" altLang="en-US" sz="1500" dirty="0"/>
                    <a:t>analyzer</a:t>
                  </a:r>
                </a:p>
              </p:txBody>
            </p:sp>
          </p:grpSp>
          <p:sp>
            <p:nvSpPr>
              <p:cNvPr id="40" name="Rectangle 42">
                <a:extLst>
                  <a:ext uri="{FF2B5EF4-FFF2-40B4-BE49-F238E27FC236}">
                    <a16:creationId xmlns:a16="http://schemas.microsoft.com/office/drawing/2014/main" id="{3227ABC3-B012-C747-BD3D-F450FBF09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 dirty="0"/>
              </a:p>
            </p:txBody>
          </p:sp>
          <p:pic>
            <p:nvPicPr>
              <p:cNvPr id="41" name="Picture 43">
                <a:extLst>
                  <a:ext uri="{FF2B5EF4-FFF2-40B4-BE49-F238E27FC236}">
                    <a16:creationId xmlns:a16="http://schemas.microsoft.com/office/drawing/2014/main" id="{59BA13CB-07BE-694A-91F7-B0920A134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4" name="Straight Connector 47">
              <a:extLst>
                <a:ext uri="{FF2B5EF4-FFF2-40B4-BE49-F238E27FC236}">
                  <a16:creationId xmlns:a16="http://schemas.microsoft.com/office/drawing/2014/main" id="{3923F7AD-F0C3-3243-8CD4-DDD92CA174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50">
              <a:extLst>
                <a:ext uri="{FF2B5EF4-FFF2-40B4-BE49-F238E27FC236}">
                  <a16:creationId xmlns:a16="http://schemas.microsoft.com/office/drawing/2014/main" id="{AB415A04-E5C0-364E-A75C-CCB02FD025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56">
              <a:extLst>
                <a:ext uri="{FF2B5EF4-FFF2-40B4-BE49-F238E27FC236}">
                  <a16:creationId xmlns:a16="http://schemas.microsoft.com/office/drawing/2014/main" id="{86A658DD-FDA2-DF4A-9996-8E851F97C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194" y="3242589"/>
              <a:ext cx="1296976" cy="8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 dirty="0"/>
                <a:t>copy of all Ethernet frames sent/received</a:t>
              </a:r>
            </a:p>
          </p:txBody>
        </p:sp>
        <p:cxnSp>
          <p:nvCxnSpPr>
            <p:cNvPr id="37" name="Straight Connector 64">
              <a:extLst>
                <a:ext uri="{FF2B5EF4-FFF2-40B4-BE49-F238E27FC236}">
                  <a16:creationId xmlns:a16="http://schemas.microsoft.com/office/drawing/2014/main" id="{3DD256F0-12B9-A44B-97FA-82075E575F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Group 48">
            <a:extLst>
              <a:ext uri="{FF2B5EF4-FFF2-40B4-BE49-F238E27FC236}">
                <a16:creationId xmlns:a16="http://schemas.microsoft.com/office/drawing/2014/main" id="{4F6ED1FB-59EB-454A-BFCC-AD2A53B22B9C}"/>
              </a:ext>
            </a:extLst>
          </p:cNvPr>
          <p:cNvGrpSpPr>
            <a:grpSpLocks/>
          </p:cNvGrpSpPr>
          <p:nvPr/>
        </p:nvGrpSpPr>
        <p:grpSpPr bwMode="auto">
          <a:xfrm>
            <a:off x="1178081" y="4201831"/>
            <a:ext cx="1171575" cy="1133475"/>
            <a:chOff x="-44" y="1473"/>
            <a:chExt cx="981" cy="1105"/>
          </a:xfrm>
        </p:grpSpPr>
        <p:pic>
          <p:nvPicPr>
            <p:cNvPr id="47" name="Picture 49" descr="desktop_computer_stylized_medium">
              <a:extLst>
                <a:ext uri="{FF2B5EF4-FFF2-40B4-BE49-F238E27FC236}">
                  <a16:creationId xmlns:a16="http://schemas.microsoft.com/office/drawing/2014/main" id="{F98D6AC3-8421-8142-ADC8-80BEF2E1F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F3EE387E-1B3E-524C-8162-6AF4C9FBCE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8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6892829" y="3466957"/>
            <a:ext cx="9296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6937727" y="3502146"/>
            <a:ext cx="1168691" cy="40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404012" y="1973596"/>
            <a:ext cx="3382554" cy="3644971"/>
            <a:chOff x="7268561" y="1458365"/>
            <a:chExt cx="4510073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242220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5" cy="29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8" y="5749679"/>
              <a:ext cx="1208023" cy="467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100"/>
              <a:ext cx="1635491" cy="317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4"/>
              <a:ext cx="1040639" cy="510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9" y="4647841"/>
              <a:ext cx="797655" cy="414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88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788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30" y="4198151"/>
              <a:ext cx="821166" cy="704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  <a:endParaRPr lang="en-US" sz="75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973435" y="3208493"/>
            <a:ext cx="4217401" cy="978808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4" indent="0">
                <a:buNone/>
              </a:pPr>
              <a:r>
                <a:rPr lang="en-US" altLang="en-US" sz="18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1800" dirty="0">
                  <a:latin typeface="+mn-lt"/>
                </a:rPr>
                <a:t>: forward packets (chunks of data)</a:t>
              </a:r>
            </a:p>
            <a:p>
              <a:pPr marL="259556" lvl="1" indent="-173831">
                <a:buClr>
                  <a:srgbClr val="0000A8"/>
                </a:buClr>
              </a:pPr>
              <a:r>
                <a:rPr lang="en-US" altLang="en-US" sz="15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15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15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729636" y="3772929"/>
            <a:ext cx="4459694" cy="1495811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4" indent="0">
                <a:buNone/>
              </a:pPr>
              <a:endParaRPr lang="en-US" altLang="en-US" sz="2100" dirty="0">
                <a:latin typeface="+mn-lt"/>
                <a:ea typeface="Arial" panose="020B0604020202020204" pitchFamily="34" charset="0"/>
              </a:endParaRPr>
            </a:p>
            <a:p>
              <a:pPr marL="5144" indent="0">
                <a:buClr>
                  <a:srgbClr val="0000A8"/>
                </a:buClr>
                <a:buNone/>
              </a:pPr>
              <a:r>
                <a:rPr lang="en-US" altLang="en-US" sz="18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259556" lvl="1" indent="-173831">
                <a:buClr>
                  <a:srgbClr val="0000A3"/>
                </a:buClr>
              </a:pPr>
              <a:r>
                <a:rPr lang="en-US" altLang="en-US" sz="15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259556" lvl="1" indent="-173831">
                <a:buClr>
                  <a:srgbClr val="0000A3"/>
                </a:buClr>
              </a:pPr>
              <a:r>
                <a:rPr lang="en-US" altLang="en-US" sz="15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15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br>
                <a:rPr lang="en-US" altLang="en-US" sz="15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310166" y="1845931"/>
            <a:ext cx="4963597" cy="1279096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1800" dirty="0">
                  <a:latin typeface="+mn-lt"/>
                </a:rPr>
                <a:t>Billions of connected computing </a:t>
              </a:r>
              <a:r>
                <a:rPr lang="en-US" altLang="en-US" sz="18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1800" dirty="0">
                  <a:latin typeface="+mn-lt"/>
                </a:rPr>
                <a:t>: </a:t>
              </a:r>
            </a:p>
            <a:p>
              <a:pPr marL="259556" lvl="1" indent="-173831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15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15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15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259556" lvl="1" indent="-173831">
                <a:buClr>
                  <a:srgbClr val="0000A3"/>
                </a:buClr>
              </a:pPr>
              <a:r>
                <a:rPr lang="en-US" altLang="en-US" sz="15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15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15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15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671679" y="2452744"/>
            <a:ext cx="2684150" cy="2730212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5560554" y="2276184"/>
            <a:ext cx="3108241" cy="322566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710412" y="2438223"/>
            <a:ext cx="2655296" cy="2800300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296655" y="5011613"/>
            <a:ext cx="4084795" cy="862084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4" indent="0">
                <a:buClr>
                  <a:srgbClr val="0000A8"/>
                </a:buClr>
                <a:buNone/>
              </a:pPr>
              <a:r>
                <a:rPr lang="en-US" altLang="en-US" sz="18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259556" lvl="1" indent="-173831">
                <a:buClr>
                  <a:srgbClr val="0000A3"/>
                </a:buClr>
              </a:pPr>
              <a:r>
                <a:rPr lang="en-US" altLang="en-US" sz="15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5391968" y="2088732"/>
            <a:ext cx="3075797" cy="3190756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C3685A-0559-4D49-9729-22125691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The Internet: a “nuts and bolts” view</a:t>
            </a:r>
            <a:endParaRPr lang="en-PT" sz="3200" dirty="0"/>
          </a:p>
        </p:txBody>
      </p:sp>
      <p:sp>
        <p:nvSpPr>
          <p:cNvPr id="609" name="Slide Number Placeholder 2">
            <a:extLst>
              <a:ext uri="{FF2B5EF4-FFF2-40B4-BE49-F238E27FC236}">
                <a16:creationId xmlns:a16="http://schemas.microsoft.com/office/drawing/2014/main" id="{38380A22-97B4-C742-A3BB-4B30F64E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C52E97-D4D3-AB46-92E3-16F4D570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The Internet: a “nuts and bolts” view</a:t>
            </a:r>
            <a:endParaRPr lang="en-PT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D700D0DA-FF82-8C47-B06E-D85C6A43B7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6738892" y="3156584"/>
            <a:ext cx="843605" cy="100343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5455557" y="2226776"/>
            <a:ext cx="1302544" cy="988278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5404013" y="3324188"/>
            <a:ext cx="1094184" cy="700088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5784301" y="4369601"/>
            <a:ext cx="2309813" cy="124896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6" y="1973596"/>
            <a:ext cx="9316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26" y="4001192"/>
            <a:ext cx="146673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181" y="5192082"/>
            <a:ext cx="906017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7666610" y="3241905"/>
            <a:ext cx="954875" cy="145181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8128275" y="3803288"/>
            <a:ext cx="515545" cy="541161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8078379" y="3252878"/>
            <a:ext cx="445960" cy="486252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7155610" y="2193782"/>
            <a:ext cx="1123398" cy="103984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7070401" y="2245647"/>
            <a:ext cx="1226618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6959301" y="3615682"/>
            <a:ext cx="229312" cy="148385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6574622" y="3443189"/>
            <a:ext cx="780479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8188326" y="4365703"/>
            <a:ext cx="598241" cy="31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88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788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7547263" y="4028436"/>
            <a:ext cx="615874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  <a:endParaRPr lang="en-US" sz="75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671679" y="2452744"/>
            <a:ext cx="2684150" cy="2730212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5560554" y="2276185"/>
            <a:ext cx="1432333" cy="703508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5601388" y="3375458"/>
            <a:ext cx="643304" cy="437823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8279959" y="3452754"/>
            <a:ext cx="388836" cy="90918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7697935" y="4836854"/>
            <a:ext cx="132894" cy="248125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6890" y="4556511"/>
            <a:ext cx="259223" cy="240227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6758101" y="5253269"/>
            <a:ext cx="232640" cy="230856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11734" y="4842185"/>
            <a:ext cx="259223" cy="240227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96680" y="5009883"/>
            <a:ext cx="259223" cy="240227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95349" y="5025988"/>
            <a:ext cx="259223" cy="240227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7235377" y="5369016"/>
            <a:ext cx="239448" cy="190034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7494656" y="5108681"/>
            <a:ext cx="128588" cy="261708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710412" y="2438223"/>
            <a:ext cx="2655296" cy="2800300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629701" y="2906341"/>
            <a:ext cx="4045928" cy="13687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sz="2100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sz="2100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1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sz="2100" i="1" dirty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sz="1800" dirty="0">
                <a:ea typeface="ＭＳ Ｐゴシック" panose="020B0600070205080204" pitchFamily="34" charset="-128"/>
                <a:cs typeface="Calibri" panose="020F0502020204030204" pitchFamily="34" charset="0"/>
              </a:rPr>
              <a:t>control sending, receiving of messages</a:t>
            </a:r>
          </a:p>
          <a:p>
            <a:pPr lvl="1"/>
            <a:r>
              <a:rPr lang="en-US" altLang="en-US" sz="1800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WiFi, 4G, Ethernet</a:t>
            </a:r>
            <a:endParaRPr lang="en-US" altLang="en-US" sz="21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5145243" y="4578903"/>
            <a:ext cx="1160744" cy="389051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87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5672040" y="3631049"/>
            <a:ext cx="2692177" cy="1028893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60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4778414" y="2947901"/>
            <a:ext cx="953472" cy="497844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8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7001684" y="2969533"/>
            <a:ext cx="506990" cy="414193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95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6798725" y="5130617"/>
            <a:ext cx="417165" cy="718957"/>
            <a:chOff x="6934147" y="3177198"/>
            <a:chExt cx="556220" cy="958608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4"/>
              <a:ext cx="55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6172203" y="2060598"/>
            <a:ext cx="818549" cy="503525"/>
            <a:chOff x="7375489" y="2684454"/>
            <a:chExt cx="1091398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2" y="2684454"/>
              <a:ext cx="45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7863405" y="4264963"/>
            <a:ext cx="821433" cy="970077"/>
            <a:chOff x="6559961" y="3177198"/>
            <a:chExt cx="1095245" cy="1293436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1" y="4101302"/>
              <a:ext cx="550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6914091" y="2603091"/>
            <a:ext cx="1916941" cy="769099"/>
            <a:chOff x="9218788" y="2327787"/>
            <a:chExt cx="2555921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8"/>
              <a:ext cx="100249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2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639309" y="4364475"/>
            <a:ext cx="4045928" cy="140129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sz="2100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 standards</a:t>
            </a:r>
          </a:p>
          <a:p>
            <a:pPr lvl="1"/>
            <a:r>
              <a:rPr lang="en-US" altLang="en-US" sz="1800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sz="1800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445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91308B-6637-344D-A076-D993F993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Internet: a “services” view</a:t>
            </a:r>
            <a:endParaRPr lang="en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88572"/>
            <a:ext cx="8435975" cy="5042354"/>
          </a:xfrm>
        </p:spPr>
        <p:txBody>
          <a:bodyPr>
            <a:noAutofit/>
          </a:bodyPr>
          <a:lstStyle/>
          <a:p>
            <a:pPr>
              <a:buSzPct val="75000"/>
            </a:pPr>
            <a:r>
              <a:rPr lang="en-US" altLang="en-US" sz="20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</a:t>
            </a:r>
            <a:r>
              <a:rPr lang="en-US" altLang="en-US" sz="2000" dirty="0">
                <a:ea typeface="ＭＳ Ｐゴシック" panose="020B0600070205080204" pitchFamily="34" charset="-128"/>
              </a:rPr>
              <a:t>that provides services to applications: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Arial" panose="020B0604020202020204" pitchFamily="34" charset="0"/>
              </a:rPr>
              <a:t>Web, streaming video, multimedia teleconferencing, email, games, e-commerce, social media, inter-connected appliances, …</a:t>
            </a:r>
          </a:p>
          <a:p>
            <a:pPr marL="97631" indent="0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10" name="Slide Number Placeholder 2">
            <a:extLst>
              <a:ext uri="{FF2B5EF4-FFF2-40B4-BE49-F238E27FC236}">
                <a16:creationId xmlns:a16="http://schemas.microsoft.com/office/drawing/2014/main" id="{E60E8B63-DADE-E844-901A-5111527B4F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6738892" y="3156584"/>
            <a:ext cx="843605" cy="100343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5455557" y="2226776"/>
            <a:ext cx="1302544" cy="988278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5404013" y="3324188"/>
            <a:ext cx="1094184" cy="700088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5784301" y="4369601"/>
            <a:ext cx="2309813" cy="124896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6" y="1973596"/>
            <a:ext cx="9316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26" y="4001192"/>
            <a:ext cx="146673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181" y="5192082"/>
            <a:ext cx="906017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7666610" y="3241905"/>
            <a:ext cx="954875" cy="145181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8128275" y="3803288"/>
            <a:ext cx="515545" cy="541161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8078379" y="3252878"/>
            <a:ext cx="445960" cy="486252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7155610" y="2193782"/>
            <a:ext cx="1123398" cy="103984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7070401" y="2245647"/>
            <a:ext cx="1226618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6959301" y="3615682"/>
            <a:ext cx="229312" cy="148385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6574622" y="3443189"/>
            <a:ext cx="780479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8188326" y="4365703"/>
            <a:ext cx="598241" cy="31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88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788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7547263" y="4028436"/>
            <a:ext cx="615874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  <a:endParaRPr lang="en-US" sz="75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671679" y="2452744"/>
            <a:ext cx="2684150" cy="2730212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5560554" y="2276185"/>
            <a:ext cx="1432333" cy="703508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5601388" y="3375458"/>
            <a:ext cx="643304" cy="437823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8279959" y="3452754"/>
            <a:ext cx="388836" cy="90918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7697935" y="4836854"/>
            <a:ext cx="132894" cy="248125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6890" y="4556511"/>
            <a:ext cx="259223" cy="240227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6758101" y="5253269"/>
            <a:ext cx="232640" cy="230856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11734" y="4842185"/>
            <a:ext cx="259223" cy="240227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96680" y="5009883"/>
            <a:ext cx="259223" cy="240227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95349" y="5025988"/>
            <a:ext cx="259223" cy="240227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7235377" y="5369016"/>
            <a:ext cx="239448" cy="190034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7494656" y="5108681"/>
            <a:ext cx="128588" cy="261708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710412" y="2438223"/>
            <a:ext cx="2655296" cy="2800300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6E7E1949-D432-8F47-806C-E1300655FD5B}"/>
              </a:ext>
            </a:extLst>
          </p:cNvPr>
          <p:cNvGrpSpPr/>
          <p:nvPr/>
        </p:nvGrpSpPr>
        <p:grpSpPr>
          <a:xfrm>
            <a:off x="5672040" y="3631049"/>
            <a:ext cx="2692177" cy="1028893"/>
            <a:chOff x="7562720" y="3668418"/>
            <a:chExt cx="3589569" cy="1371857"/>
          </a:xfrm>
        </p:grpSpPr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CDEF5ABA-1B3E-E140-B54D-1BC500151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0F4780A-E96A-7C4F-98CD-8BE40652E91D}"/>
                </a:ext>
              </a:extLst>
            </p:cNvPr>
            <p:cNvSpPr txBox="1"/>
            <p:nvPr/>
          </p:nvSpPr>
          <p:spPr>
            <a:xfrm>
              <a:off x="7562720" y="4539626"/>
              <a:ext cx="660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554065B8-11FC-3B4E-8CEB-951199B1DF2C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FCFF39BD-FF72-D744-894D-516FB364E8AE}"/>
              </a:ext>
            </a:extLst>
          </p:cNvPr>
          <p:cNvGrpSpPr/>
          <p:nvPr/>
        </p:nvGrpSpPr>
        <p:grpSpPr>
          <a:xfrm>
            <a:off x="4778414" y="2947901"/>
            <a:ext cx="953472" cy="497844"/>
            <a:chOff x="6371219" y="2787535"/>
            <a:chExt cx="1271296" cy="663792"/>
          </a:xfrm>
        </p:grpSpPr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AB1A9D8-C145-B64F-A99E-384F072DA600}"/>
                </a:ext>
              </a:extLst>
            </p:cNvPr>
            <p:cNvCxnSpPr>
              <a:cxnSpLocks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1" name="TextBox 650">
              <a:extLst>
                <a:ext uri="{FF2B5EF4-FFF2-40B4-BE49-F238E27FC236}">
                  <a16:creationId xmlns:a16="http://schemas.microsoft.com/office/drawing/2014/main" id="{488A4C35-0916-9F43-8EB4-57709849D76D}"/>
                </a:ext>
              </a:extLst>
            </p:cNvPr>
            <p:cNvSpPr txBox="1"/>
            <p:nvPr/>
          </p:nvSpPr>
          <p:spPr>
            <a:xfrm>
              <a:off x="6371219" y="2944679"/>
              <a:ext cx="68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D72E54CC-6B2F-634D-BC7D-2171694AA3F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B4BC79F0-E00C-7044-BC07-1474A974BA16}"/>
              </a:ext>
            </a:extLst>
          </p:cNvPr>
          <p:cNvGrpSpPr/>
          <p:nvPr/>
        </p:nvGrpSpPr>
        <p:grpSpPr>
          <a:xfrm>
            <a:off x="6914091" y="2603091"/>
            <a:ext cx="1916941" cy="769099"/>
            <a:chOff x="9218788" y="2327787"/>
            <a:chExt cx="2555921" cy="1025465"/>
          </a:xfrm>
        </p:grpSpPr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B102C048-49F5-7548-812F-9F5B72021501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F126167F-C8BB-234E-9136-D15CA93E673F}"/>
                </a:ext>
              </a:extLst>
            </p:cNvPr>
            <p:cNvSpPr txBox="1"/>
            <p:nvPr/>
          </p:nvSpPr>
          <p:spPr>
            <a:xfrm>
              <a:off x="10772213" y="2684298"/>
              <a:ext cx="100249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2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662BF10B-C3AA-B044-B3C4-6ADB2CCF2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AA2FA344-354C-4B4C-B02C-3A8507EDA90B}"/>
              </a:ext>
            </a:extLst>
          </p:cNvPr>
          <p:cNvSpPr txBox="1">
            <a:spLocks/>
          </p:cNvSpPr>
          <p:nvPr/>
        </p:nvSpPr>
        <p:spPr>
          <a:xfrm>
            <a:off x="651498" y="3615682"/>
            <a:ext cx="4045928" cy="20407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sz="2100" dirty="0">
                <a:ea typeface="ＭＳ Ｐゴシック" panose="020B0600070205080204" pitchFamily="34" charset="-128"/>
              </a:rPr>
              <a:t>provides </a:t>
            </a:r>
            <a:r>
              <a:rPr lang="en-US" altLang="en-US" sz="21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programming interface </a:t>
            </a:r>
            <a:r>
              <a:rPr lang="en-US" altLang="en-US" sz="2100" dirty="0">
                <a:ea typeface="ＭＳ Ｐゴシック" panose="020B0600070205080204" pitchFamily="34" charset="-128"/>
              </a:rPr>
              <a:t>to distributed applications:</a:t>
            </a:r>
          </a:p>
          <a:p>
            <a:pPr lvl="1"/>
            <a:r>
              <a:rPr lang="en-US" altLang="en-US" sz="1800" dirty="0">
                <a:ea typeface="Arial" panose="020B0604020202020204" pitchFamily="34" charset="0"/>
              </a:rPr>
              <a:t>“hooks” allowing sending/receiving  apps to </a:t>
            </a:r>
            <a:r>
              <a:rPr lang="ja-JP" altLang="en-US" sz="180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ea typeface="ＭＳ Ｐゴシック" panose="020B0600070205080204" pitchFamily="34" charset="-128"/>
              </a:rPr>
              <a:t>connect</a:t>
            </a:r>
            <a:r>
              <a:rPr lang="ja-JP" altLang="en-US" sz="180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to, use  Internet transport service</a:t>
            </a:r>
          </a:p>
          <a:p>
            <a:pPr lvl="1"/>
            <a:r>
              <a:rPr lang="en-US" altLang="en-US" sz="1800" dirty="0">
                <a:ea typeface="Arial" panose="020B0604020202020204" pitchFamily="34" charset="0"/>
              </a:rPr>
              <a:t>provides service options, analogous to postal service</a:t>
            </a:r>
          </a:p>
          <a:p>
            <a:endParaRPr lang="en-US" altLang="en-US" sz="2100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2640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Protocol </a:t>
            </a:r>
            <a:r>
              <a:rPr lang="en-US" altLang="en-US" dirty="0">
                <a:ea typeface="ＭＳ Ｐゴシック" panose="020B0600070205080204" pitchFamily="34" charset="-128"/>
              </a:rPr>
              <a:t>“l</a:t>
            </a:r>
            <a:r>
              <a:rPr lang="en-US" altLang="ja-JP" sz="3300" dirty="0">
                <a:ea typeface="ＭＳ Ｐゴシック" panose="020B0600070205080204" pitchFamily="34" charset="-128"/>
              </a:rPr>
              <a:t>ayers</a:t>
            </a:r>
            <a:r>
              <a:rPr lang="en-US" altLang="ja-JP" dirty="0">
                <a:ea typeface="ＭＳ Ｐゴシック" panose="020B0600070205080204" pitchFamily="34" charset="-128"/>
              </a:rPr>
              <a:t>”</a:t>
            </a:r>
            <a:r>
              <a:rPr lang="en-US" altLang="ja-JP" sz="3300" dirty="0">
                <a:ea typeface="ＭＳ Ｐゴシック" panose="020B0600070205080204" pitchFamily="34" charset="-128"/>
              </a:rPr>
              <a:t> and reference </a:t>
            </a:r>
            <a:r>
              <a:rPr lang="en-US" altLang="ja-JP" dirty="0">
                <a:ea typeface="ＭＳ Ｐゴシック" panose="020B0600070205080204" pitchFamily="34" charset="-128"/>
              </a:rPr>
              <a:t>m</a:t>
            </a:r>
            <a:r>
              <a:rPr lang="en-US" altLang="ja-JP" sz="3300" dirty="0">
                <a:ea typeface="ＭＳ Ｐゴシック" panose="020B0600070205080204" pitchFamily="34" charset="-128"/>
              </a:rPr>
              <a:t>odels</a:t>
            </a:r>
            <a:endParaRPr lang="en-US" altLang="en-US" sz="3300" dirty="0"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309F33-D0A0-8D42-AC5B-CD30631432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B003BE48-58DC-5A4B-9250-A838A7C7044A}"/>
              </a:ext>
            </a:extLst>
          </p:cNvPr>
          <p:cNvSpPr txBox="1">
            <a:spLocks noChangeArrowheads="1"/>
          </p:cNvSpPr>
          <p:nvPr/>
        </p:nvSpPr>
        <p:spPr>
          <a:xfrm>
            <a:off x="600425" y="2039081"/>
            <a:ext cx="4211929" cy="37874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 fontAlgn="auto">
              <a:lnSpc>
                <a:spcPct val="75000"/>
              </a:lnSpc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altLang="en-US" sz="270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Networks are complex,</a:t>
            </a:r>
          </a:p>
          <a:p>
            <a:pPr marL="264319" indent="-166688" defTabSz="685800" fontAlgn="auto">
              <a:lnSpc>
                <a:spcPct val="75000"/>
              </a:lnSpc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altLang="en-US" sz="270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with many “</a:t>
            </a:r>
            <a:r>
              <a:rPr lang="en-US" altLang="ja-JP" sz="270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pieces”: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hosts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routers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links of various media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applications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protocols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hardware, software</a:t>
            </a:r>
          </a:p>
          <a:p>
            <a:pPr marL="264319" indent="-166688" defTabSz="685800" fontAlgn="auto">
              <a:lnSpc>
                <a:spcPct val="75000"/>
              </a:lnSpc>
              <a:spcBef>
                <a:spcPts val="750"/>
              </a:spcBef>
              <a:spcAft>
                <a:spcPts val="0"/>
              </a:spcAft>
              <a:buNone/>
              <a:defRPr/>
            </a:pPr>
            <a:endParaRPr lang="en-US" altLang="ja-JP" sz="2400" i="1" dirty="0">
              <a:solidFill>
                <a:srgbClr val="CC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111" name="Rectangle 4">
            <a:extLst>
              <a:ext uri="{FF2B5EF4-FFF2-40B4-BE49-F238E27FC236}">
                <a16:creationId xmlns:a16="http://schemas.microsoft.com/office/drawing/2014/main" id="{1B4EE37F-42F3-2442-ACAD-B722241FF92E}"/>
              </a:ext>
            </a:extLst>
          </p:cNvPr>
          <p:cNvSpPr txBox="1">
            <a:spLocks noChangeArrowheads="1"/>
          </p:cNvSpPr>
          <p:nvPr/>
        </p:nvSpPr>
        <p:spPr>
          <a:xfrm>
            <a:off x="4938206" y="2011839"/>
            <a:ext cx="3398804" cy="32572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-35719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Question:</a:t>
            </a:r>
            <a:r>
              <a:rPr lang="en-US" altLang="en-US" sz="1800" u="sng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is there any hope of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organizing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structure of network?</a:t>
            </a:r>
          </a:p>
          <a:p>
            <a:pPr marL="391716" indent="-167879"/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and/or our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discussion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of networks?</a:t>
            </a:r>
          </a:p>
        </p:txBody>
      </p:sp>
    </p:spTree>
    <p:extLst>
      <p:ext uri="{BB962C8B-B14F-4D97-AF65-F5344CB8AC3E}">
        <p14:creationId xmlns:p14="http://schemas.microsoft.com/office/powerpoint/2010/main" val="40615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Example: organization of air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3300" dirty="0">
                <a:ea typeface="ＭＳ Ｐゴシック" panose="020B0600070205080204" pitchFamily="34" charset="-128"/>
              </a:rPr>
              <a:t>ravel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03A291-3ABD-5A48-BE94-CDE7BE41DB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3583CD-CBDD-864E-8D26-0A29FF1403C0}"/>
              </a:ext>
            </a:extLst>
          </p:cNvPr>
          <p:cNvSpPr txBox="1">
            <a:spLocks noChangeArrowheads="1"/>
          </p:cNvSpPr>
          <p:nvPr/>
        </p:nvSpPr>
        <p:spPr>
          <a:xfrm>
            <a:off x="1758823" y="5418183"/>
            <a:ext cx="7147238" cy="4071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 series of steps, involving many services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6700FC8-9E28-1D45-9971-F07DEE935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90" y="2309039"/>
            <a:ext cx="2007601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ticket (purchase)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baggage (check)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gates (load)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runway takeoff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airplane routing</a:t>
            </a:r>
            <a:endParaRPr lang="en-US" altLang="en-US" sz="1500" dirty="0">
              <a:solidFill>
                <a:srgbClr val="000099"/>
              </a:solidFill>
              <a:latin typeface="Calibri" panose="020F0502020204030204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48D3D19-7497-FE45-B7B5-B81AA4212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1319" y="2313764"/>
            <a:ext cx="2015745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ticket (complain)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baggage (claim)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gates (unload)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runway landing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airplane routing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16D6DCC-156C-2147-81DA-F433EE3A5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310" y="4480740"/>
            <a:ext cx="193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000099"/>
                </a:solidFill>
                <a:latin typeface="Calibri" panose="020F0502020204030204"/>
              </a:rPr>
              <a:t>airplane routing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F85E233E-0BC2-2743-AB47-FA853651C08B}"/>
              </a:ext>
            </a:extLst>
          </p:cNvPr>
          <p:cNvSpPr>
            <a:spLocks/>
          </p:cNvSpPr>
          <p:nvPr/>
        </p:nvSpPr>
        <p:spPr bwMode="auto">
          <a:xfrm>
            <a:off x="659919" y="2417387"/>
            <a:ext cx="5870825" cy="2466976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  <a:gd name="connsiteX0" fmla="*/ 0 w 10000"/>
              <a:gd name="connsiteY0" fmla="*/ 0 h 10000"/>
              <a:gd name="connsiteX1" fmla="*/ 10 w 10000"/>
              <a:gd name="connsiteY1" fmla="*/ 8378 h 10000"/>
              <a:gd name="connsiteX2" fmla="*/ 1961 w 10000"/>
              <a:gd name="connsiteY2" fmla="*/ 9961 h 10000"/>
              <a:gd name="connsiteX3" fmla="*/ 8459 w 10000"/>
              <a:gd name="connsiteY3" fmla="*/ 10000 h 10000"/>
              <a:gd name="connsiteX4" fmla="*/ 10000 w 10000"/>
              <a:gd name="connsiteY4" fmla="*/ 8378 h 10000"/>
              <a:gd name="connsiteX0" fmla="*/ 0 w 8459"/>
              <a:gd name="connsiteY0" fmla="*/ 0 h 10000"/>
              <a:gd name="connsiteX1" fmla="*/ 10 w 8459"/>
              <a:gd name="connsiteY1" fmla="*/ 8378 h 10000"/>
              <a:gd name="connsiteX2" fmla="*/ 1961 w 8459"/>
              <a:gd name="connsiteY2" fmla="*/ 9961 h 10000"/>
              <a:gd name="connsiteX3" fmla="*/ 8459 w 8459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" h="10000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     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9478D4E-B913-5E48-A41F-691CE28FDFE4}"/>
              </a:ext>
            </a:extLst>
          </p:cNvPr>
          <p:cNvSpPr/>
          <p:nvPr/>
        </p:nvSpPr>
        <p:spPr>
          <a:xfrm flipH="1">
            <a:off x="6470594" y="2437090"/>
            <a:ext cx="1366903" cy="2447273"/>
          </a:xfrm>
          <a:custGeom>
            <a:avLst/>
            <a:gdLst>
              <a:gd name="connsiteX0" fmla="*/ 1822537 w 1822537"/>
              <a:gd name="connsiteY0" fmla="*/ 3263030 h 3263030"/>
              <a:gd name="connsiteX1" fmla="*/ 6263 w 1822537"/>
              <a:gd name="connsiteY1" fmla="*/ 2743200 h 3263030"/>
              <a:gd name="connsiteX2" fmla="*/ 0 w 1822537"/>
              <a:gd name="connsiteY2" fmla="*/ 0 h 326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537" h="3263030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w="44450">
            <a:solidFill>
              <a:srgbClr val="C00000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                   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089D51D-215F-BA43-9D35-CA7FEB77B669}"/>
              </a:ext>
            </a:extLst>
          </p:cNvPr>
          <p:cNvSpPr txBox="1">
            <a:spLocks noChangeArrowheads="1"/>
          </p:cNvSpPr>
          <p:nvPr/>
        </p:nvSpPr>
        <p:spPr>
          <a:xfrm>
            <a:off x="1412176" y="5082779"/>
            <a:ext cx="7147238" cy="40719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How would you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define/discuss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the </a:t>
            </a:r>
            <a:r>
              <a:rPr lang="en-US" altLang="en-US" sz="24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system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of airline travel?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CB9233-79E6-BA4F-9D93-E564447F7C10}"/>
              </a:ext>
            </a:extLst>
          </p:cNvPr>
          <p:cNvCxnSpPr/>
          <p:nvPr/>
        </p:nvCxnSpPr>
        <p:spPr>
          <a:xfrm>
            <a:off x="1173449" y="2206363"/>
            <a:ext cx="5700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558E98-4E3D-6E48-9595-2F6059226384}"/>
              </a:ext>
            </a:extLst>
          </p:cNvPr>
          <p:cNvSpPr txBox="1"/>
          <p:nvPr/>
        </p:nvSpPr>
        <p:spPr>
          <a:xfrm>
            <a:off x="1855034" y="2026483"/>
            <a:ext cx="37640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end-to-end transfer of person plus baggage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B89B52-D8A0-B841-AE4D-367CE4C080B3}"/>
              </a:ext>
            </a:extLst>
          </p:cNvPr>
          <p:cNvGrpSpPr/>
          <p:nvPr/>
        </p:nvGrpSpPr>
        <p:grpSpPr>
          <a:xfrm>
            <a:off x="3200794" y="1623388"/>
            <a:ext cx="1146572" cy="465535"/>
            <a:chOff x="-1042195" y="4302698"/>
            <a:chExt cx="1528763" cy="620713"/>
          </a:xfrm>
        </p:grpSpPr>
        <p:pic>
          <p:nvPicPr>
            <p:cNvPr id="22" name="Picture 11" descr="yylgaifm[1]">
              <a:extLst>
                <a:ext uri="{FF2B5EF4-FFF2-40B4-BE49-F238E27FC236}">
                  <a16:creationId xmlns:a16="http://schemas.microsoft.com/office/drawing/2014/main" id="{07194610-EC25-D04B-8A29-162F15606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F2D1C1C2-445D-BD44-9E5D-B94BC5DF4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61182" y="43026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E3D0F8A1-57E5-0348-B7BD-5D6EB952C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408782" y="44550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41A01E04-873D-7D43-8A11-021CF72C1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56382" y="4607498"/>
              <a:ext cx="4508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3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 animBg="1"/>
      <p:bldP spid="3" grpId="0" animBg="1"/>
      <p:bldP spid="1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3D16B69-45D9-7743-ADEA-3DAD4240D5C8}"/>
              </a:ext>
            </a:extLst>
          </p:cNvPr>
          <p:cNvGrpSpPr/>
          <p:nvPr/>
        </p:nvGrpSpPr>
        <p:grpSpPr>
          <a:xfrm>
            <a:off x="348736" y="2396896"/>
            <a:ext cx="7824005" cy="2031032"/>
            <a:chOff x="464981" y="1753061"/>
            <a:chExt cx="10432006" cy="270804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25220C-9838-8D45-9BAA-2D96FF83A2F1}"/>
                </a:ext>
              </a:extLst>
            </p:cNvPr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8EE791-0739-6F48-8733-238C908C9A99}"/>
                </a:ext>
              </a:extLst>
            </p:cNvPr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8A0430-7325-D84E-8C11-99062FE5509D}"/>
                </a:ext>
              </a:extLst>
            </p:cNvPr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32A966-C6C7-424C-80FC-0FFB2F0BC371}"/>
                </a:ext>
              </a:extLst>
            </p:cNvPr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58753E-88F3-B34F-B3B9-946C3E6C15F1}"/>
                </a:ext>
              </a:extLst>
            </p:cNvPr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1839DF-A204-F147-901F-403EDC096FCD}"/>
              </a:ext>
            </a:extLst>
          </p:cNvPr>
          <p:cNvGrpSpPr/>
          <p:nvPr/>
        </p:nvGrpSpPr>
        <p:grpSpPr>
          <a:xfrm>
            <a:off x="5679727" y="2316525"/>
            <a:ext cx="2197100" cy="2171701"/>
            <a:chOff x="1574800" y="1788319"/>
            <a:chExt cx="2929467" cy="28956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15A186-9ECD-7646-A746-B390E05134BE}"/>
                </a:ext>
              </a:extLst>
            </p:cNvPr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9ED9F09-CF30-0E4F-B280-1114E1973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2421466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7190042-F4C0-EC46-9AF0-FF1083E60F8B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3009694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EF134E-EA30-E347-8AE4-94F83CF21DB0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3581400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8AEB97-F690-7742-BC15-87C7C38DE30C}"/>
                </a:ext>
              </a:extLst>
            </p:cNvPr>
            <p:cNvCxnSpPr>
              <a:cxnSpLocks/>
            </p:cNvCxnSpPr>
            <p:nvPr/>
          </p:nvCxnSpPr>
          <p:spPr>
            <a:xfrm>
              <a:off x="1574800" y="4115129"/>
              <a:ext cx="292946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3438F92-3E54-F248-B85E-6C7214C6DAB3}"/>
              </a:ext>
            </a:extLst>
          </p:cNvPr>
          <p:cNvSpPr/>
          <p:nvPr/>
        </p:nvSpPr>
        <p:spPr>
          <a:xfrm>
            <a:off x="723907" y="2309040"/>
            <a:ext cx="2095500" cy="217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Example: organization of air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3300" dirty="0">
                <a:ea typeface="ＭＳ Ｐゴシック" panose="020B0600070205080204" pitchFamily="34" charset="-128"/>
              </a:rPr>
              <a:t>ravel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44756CF3-22F7-2F4D-8F3B-F8371F6A80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6700FC8-9E28-1D45-9971-F07DEE935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90" y="2309039"/>
            <a:ext cx="2007601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ticket (purchase)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baggage (check)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gates (load)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runway takeoff</a:t>
            </a:r>
          </a:p>
          <a:p>
            <a:pPr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airplane routing</a:t>
            </a:r>
            <a:endParaRPr lang="en-US" altLang="en-US" sz="15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48D3D19-7497-FE45-B7B5-B81AA4212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1319" y="2313764"/>
            <a:ext cx="2015745" cy="215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ticket (complain)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baggage (claim)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gates (unload)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runway landing</a:t>
            </a:r>
          </a:p>
          <a:p>
            <a:pPr algn="r" defTabSz="6858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airplane routing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8FFC7C-C6FB-584F-8F6E-FFA01C23964A}"/>
              </a:ext>
            </a:extLst>
          </p:cNvPr>
          <p:cNvCxnSpPr>
            <a:cxnSpLocks/>
          </p:cNvCxnSpPr>
          <p:nvPr/>
        </p:nvCxnSpPr>
        <p:spPr>
          <a:xfrm>
            <a:off x="711208" y="2783900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8B1716-D4D2-3649-99C0-55319689F97F}"/>
              </a:ext>
            </a:extLst>
          </p:cNvPr>
          <p:cNvCxnSpPr>
            <a:cxnSpLocks/>
          </p:cNvCxnSpPr>
          <p:nvPr/>
        </p:nvCxnSpPr>
        <p:spPr>
          <a:xfrm>
            <a:off x="711208" y="3225071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253EA2-F916-EE42-B3CA-CA7A3F485F2C}"/>
              </a:ext>
            </a:extLst>
          </p:cNvPr>
          <p:cNvCxnSpPr>
            <a:cxnSpLocks/>
          </p:cNvCxnSpPr>
          <p:nvPr/>
        </p:nvCxnSpPr>
        <p:spPr>
          <a:xfrm>
            <a:off x="711208" y="3653850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EF4F97-2C46-FF44-9C8B-77221BDB15DC}"/>
              </a:ext>
            </a:extLst>
          </p:cNvPr>
          <p:cNvCxnSpPr>
            <a:cxnSpLocks/>
          </p:cNvCxnSpPr>
          <p:nvPr/>
        </p:nvCxnSpPr>
        <p:spPr>
          <a:xfrm>
            <a:off x="711208" y="4054147"/>
            <a:ext cx="21971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E38E25-A98C-CC40-BE63-1E70E5A1D89B}"/>
              </a:ext>
            </a:extLst>
          </p:cNvPr>
          <p:cNvSpPr/>
          <p:nvPr/>
        </p:nvSpPr>
        <p:spPr>
          <a:xfrm>
            <a:off x="3195467" y="4061289"/>
            <a:ext cx="2095500" cy="426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E16D6DCC-156C-2147-81DA-F433EE3A5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0115" y="4082893"/>
            <a:ext cx="193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white"/>
                </a:solidFill>
                <a:latin typeface="Calibri" panose="020F0502020204030204"/>
              </a:rPr>
              <a:t>airplane routing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EAE621-B95A-384F-A62F-7E5903AD8FBF}"/>
              </a:ext>
            </a:extLst>
          </p:cNvPr>
          <p:cNvGrpSpPr/>
          <p:nvPr/>
        </p:nvGrpSpPr>
        <p:grpSpPr>
          <a:xfrm>
            <a:off x="2961409" y="2356920"/>
            <a:ext cx="2642117" cy="2131780"/>
            <a:chOff x="3948545" y="1699760"/>
            <a:chExt cx="3522823" cy="284237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4A6AAF-FC59-FA44-ACE5-C72FA686C0C2}"/>
                </a:ext>
              </a:extLst>
            </p:cNvPr>
            <p:cNvSpPr txBox="1"/>
            <p:nvPr/>
          </p:nvSpPr>
          <p:spPr>
            <a:xfrm>
              <a:off x="4400060" y="1699760"/>
              <a:ext cx="256950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ticketing service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B20036-2BB5-4241-87A9-6D4052E720AA}"/>
                </a:ext>
              </a:extLst>
            </p:cNvPr>
            <p:cNvSpPr txBox="1"/>
            <p:nvPr/>
          </p:nvSpPr>
          <p:spPr>
            <a:xfrm>
              <a:off x="4384330" y="2292643"/>
              <a:ext cx="260045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baggage service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14652E-AC11-9744-91B6-642D2DAB1815}"/>
                </a:ext>
              </a:extLst>
            </p:cNvPr>
            <p:cNvSpPr txBox="1"/>
            <p:nvPr/>
          </p:nvSpPr>
          <p:spPr>
            <a:xfrm>
              <a:off x="4686266" y="2872079"/>
              <a:ext cx="198105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gate service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4AEF81B-DB1C-5E49-A5CE-1930E0CD97F9}"/>
                </a:ext>
              </a:extLst>
            </p:cNvPr>
            <p:cNvSpPr txBox="1"/>
            <p:nvPr/>
          </p:nvSpPr>
          <p:spPr>
            <a:xfrm>
              <a:off x="4485938" y="3451513"/>
              <a:ext cx="241527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prstClr val="black"/>
                  </a:solidFill>
                  <a:latin typeface="Calibri" panose="020F0502020204030204"/>
                </a:rPr>
                <a:t>runway service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1D67CFB-C1C3-034A-88B0-DF85F0C59330}"/>
                </a:ext>
              </a:extLst>
            </p:cNvPr>
            <p:cNvGrpSpPr/>
            <p:nvPr/>
          </p:nvGrpSpPr>
          <p:grpSpPr>
            <a:xfrm>
              <a:off x="3948545" y="3988136"/>
              <a:ext cx="3522823" cy="553997"/>
              <a:chOff x="3976681" y="3974068"/>
              <a:chExt cx="3522823" cy="55399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FCD8885-2FFE-5644-B703-7DA1C8AD8286}"/>
                  </a:ext>
                </a:extLst>
              </p:cNvPr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025D16-29A9-4843-944E-D0F547FAEFB7}"/>
                  </a:ext>
                </a:extLst>
              </p:cNvPr>
              <p:cNvSpPr txBox="1"/>
              <p:nvPr/>
            </p:nvSpPr>
            <p:spPr>
              <a:xfrm>
                <a:off x="4506558" y="3974068"/>
                <a:ext cx="238885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100" i="1" dirty="0">
                    <a:solidFill>
                      <a:prstClr val="black"/>
                    </a:solidFill>
                    <a:latin typeface="Calibri" panose="020F0502020204030204"/>
                  </a:rPr>
                  <a:t>routing service</a:t>
                </a:r>
              </a:p>
            </p:txBody>
          </p:sp>
        </p:grpSp>
      </p:grpSp>
      <p:sp>
        <p:nvSpPr>
          <p:cNvPr id="61" name="Rectangle 40">
            <a:extLst>
              <a:ext uri="{FF2B5EF4-FFF2-40B4-BE49-F238E27FC236}">
                <a16:creationId xmlns:a16="http://schemas.microsoft.com/office/drawing/2014/main" id="{8CA0C9F3-42E1-954A-929E-FDF9EBC1EB0B}"/>
              </a:ext>
            </a:extLst>
          </p:cNvPr>
          <p:cNvSpPr txBox="1">
            <a:spLocks noChangeArrowheads="1"/>
          </p:cNvSpPr>
          <p:nvPr/>
        </p:nvSpPr>
        <p:spPr>
          <a:xfrm>
            <a:off x="1795085" y="4677966"/>
            <a:ext cx="5710238" cy="13227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layers: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each layer implements a service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via its own internal-layer actions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relying on services provided by layer below</a:t>
            </a:r>
          </a:p>
          <a:p>
            <a:pPr marL="264319" indent="-166688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2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Why layering?</a:t>
            </a:r>
            <a:endParaRPr lang="en-US" sz="33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63566-BF3F-7A41-A14A-C94625DA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585223" y="1759931"/>
            <a:ext cx="7621892" cy="36920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altLang="en-US" sz="27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Approach to designing/discussing complex systems: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F7B519-61A4-984E-AD7F-1F86A8769FE7}"/>
              </a:ext>
            </a:extLst>
          </p:cNvPr>
          <p:cNvSpPr txBox="1">
            <a:spLocks noChangeArrowheads="1"/>
          </p:cNvSpPr>
          <p:nvPr/>
        </p:nvSpPr>
        <p:spPr>
          <a:xfrm>
            <a:off x="542126" y="2308723"/>
            <a:ext cx="5573862" cy="32591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816" indent="-266700"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explicit structure allows identification, relationship of system’</a:t>
            </a:r>
            <a:r>
              <a:rPr lang="en-US" altLang="ja-JP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 pieces</a:t>
            </a:r>
          </a:p>
          <a:p>
            <a:pPr marL="736997" lvl="1" indent="-266700" defTabSz="685800" fontAlgn="auto"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layered </a:t>
            </a:r>
            <a:r>
              <a:rPr lang="en-US" altLang="en-US" sz="2100" i="1" dirty="0">
                <a:solidFill>
                  <a:srgbClr val="CC0000"/>
                </a:solidFill>
                <a:latin typeface="Calibri" panose="020F0502020204030204"/>
                <a:ea typeface="Arial" panose="020B0604020202020204" pitchFamily="34" charset="0"/>
              </a:rPr>
              <a:t>reference model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 for discussion</a:t>
            </a:r>
          </a:p>
          <a:p>
            <a:pPr marL="429816" indent="-266700"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modularization eases maintenance, updating of system</a:t>
            </a:r>
          </a:p>
          <a:p>
            <a:pPr marL="736997" lvl="1" indent="-266700" defTabSz="685800" fontAlgn="auto"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change in layer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'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 service </a:t>
            </a:r>
            <a:r>
              <a:rPr lang="en-US" altLang="ja-JP" sz="2100" i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implementation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: transparent to rest of system</a:t>
            </a:r>
          </a:p>
          <a:p>
            <a:pPr marL="736997" lvl="1" indent="-266700" defTabSz="685800" fontAlgn="auto"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e.g., change in gate procedure doesn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’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 affect rest of system</a:t>
            </a:r>
          </a:p>
        </p:txBody>
      </p:sp>
    </p:spTree>
    <p:extLst>
      <p:ext uri="{BB962C8B-B14F-4D97-AF65-F5344CB8AC3E}">
        <p14:creationId xmlns:p14="http://schemas.microsoft.com/office/powerpoint/2010/main" val="58581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300" dirty="0">
                <a:ea typeface="ＭＳ Ｐゴシック" panose="020B0600070205080204" pitchFamily="34" charset="-128"/>
              </a:rPr>
              <a:t>Layered Internet protocol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3300" dirty="0">
                <a:ea typeface="ＭＳ Ｐゴシック" panose="020B0600070205080204" pitchFamily="34" charset="-128"/>
              </a:rPr>
              <a:t>tack</a:t>
            </a:r>
            <a:endParaRPr lang="en-US" sz="33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D8DF8F4-5414-EF4A-839E-C45585257C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443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734538" y="1961256"/>
            <a:ext cx="5526562" cy="36920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504" indent="-215504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application: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supporting network applications</a:t>
            </a:r>
          </a:p>
          <a:p>
            <a:pPr marL="511969" lvl="1" indent="-169069" defTabSz="685800" fontAlgn="auto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HTTP, IMAP, SMTP, DNS</a:t>
            </a:r>
          </a:p>
          <a:p>
            <a:pPr marL="215504" indent="-215504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transport: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process-process data transfer</a:t>
            </a:r>
          </a:p>
          <a:p>
            <a:pPr marL="511969" lvl="1" indent="-169069" defTabSz="685800" fontAlgn="auto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TCP, UDP</a:t>
            </a:r>
          </a:p>
          <a:p>
            <a:pPr marL="215504" indent="-215504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network: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routing of datagrams from source to destination</a:t>
            </a:r>
          </a:p>
          <a:p>
            <a:pPr marL="511969" lvl="1" indent="-169069" defTabSz="685800" fontAlgn="auto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IP, routing protocols</a:t>
            </a:r>
          </a:p>
          <a:p>
            <a:pPr marL="215504" indent="-215504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link: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data transfer between neighboring  network elements</a:t>
            </a:r>
          </a:p>
          <a:p>
            <a:pPr marL="511969" lvl="1" indent="-169069" defTabSz="685800" fontAlgn="auto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defRPr/>
            </a:pPr>
            <a:r>
              <a:rPr lang="en-US" altLang="en-US" sz="1800" dirty="0">
                <a:solidFill>
                  <a:prstClr val="black"/>
                </a:solidFill>
                <a:latin typeface="Calibri" panose="020F0502020204030204"/>
                <a:ea typeface="Arial" panose="020B0604020202020204" pitchFamily="34" charset="0"/>
              </a:rPr>
              <a:t>Ethernet, 802.11 (WiFi), PPP</a:t>
            </a:r>
          </a:p>
          <a:p>
            <a:pPr marL="215504" indent="-215504" defTabSz="685800" fontAlgn="auto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physical:</a:t>
            </a:r>
            <a:r>
              <a:rPr lang="en-US" altLang="en-US" sz="2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bits 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on the wire”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FC87645-22AD-8040-8C83-BC2F64C5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963" y="2283755"/>
            <a:ext cx="1419225" cy="26479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304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C032AE1-21C7-1541-9531-59DC0E0F6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381" y="4020412"/>
            <a:ext cx="572594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lnSpc>
                <a:spcPts val="20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link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FF6CB9E-FC16-794F-9F97-8FE4CC7DA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0200" y="2835524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E0C842E9-2804-A24B-90F5-1E76ED56B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0200" y="3364161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80C10F46-6CD7-F647-A004-85EB56C77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0200" y="3897561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264B0C4A-9518-2F45-BBDA-97BCDD99E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0200" y="4430961"/>
            <a:ext cx="1414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fontAlgn="auto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A1409CBF-F5BE-6642-ACCF-440DA30E3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592" y="2409820"/>
            <a:ext cx="1393395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lnSpc>
                <a:spcPts val="20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application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4C8F71E2-C149-F549-B200-0E64A6F67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1483" y="3490476"/>
            <a:ext cx="1097609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lnSpc>
                <a:spcPts val="20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network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565AE4AB-C1CB-3E4C-B30F-33A869485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776" y="2939757"/>
            <a:ext cx="1206677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lnSpc>
                <a:spcPts val="20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transport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0C3D0051-24D3-9542-BC28-EF8E74513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190" y="4520600"/>
            <a:ext cx="1051763" cy="36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lnSpc>
                <a:spcPts val="207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100" dirty="0">
                <a:solidFill>
                  <a:srgbClr val="C00000"/>
                </a:solidFill>
                <a:latin typeface="Calibri" panose="020F0502020204030204"/>
              </a:rPr>
              <a:t>physical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5C6DD9-E1C8-9A47-B128-964947A9BCA1}"/>
              </a:ext>
            </a:extLst>
          </p:cNvPr>
          <p:cNvGrpSpPr/>
          <p:nvPr/>
        </p:nvGrpSpPr>
        <p:grpSpPr>
          <a:xfrm>
            <a:off x="6698796" y="2277835"/>
            <a:ext cx="1408340" cy="551090"/>
            <a:chOff x="8980714" y="751114"/>
            <a:chExt cx="1877786" cy="7347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3C0FF-36B6-664F-90B3-14AB76C3338D}"/>
                </a:ext>
              </a:extLst>
            </p:cNvPr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D1D9D12F-41D2-1C43-BE10-20C3B18B6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8541" y="899878"/>
              <a:ext cx="1857859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fontAlgn="auto">
                <a:lnSpc>
                  <a:spcPts val="207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application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C066ED-EC5C-E148-85B2-CE56D9C40F28}"/>
              </a:ext>
            </a:extLst>
          </p:cNvPr>
          <p:cNvGrpSpPr/>
          <p:nvPr/>
        </p:nvGrpSpPr>
        <p:grpSpPr>
          <a:xfrm>
            <a:off x="6700484" y="2844374"/>
            <a:ext cx="1396064" cy="516168"/>
            <a:chOff x="8993850" y="766270"/>
            <a:chExt cx="1861418" cy="6882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3E1221-1527-4744-A110-60E3BD72A69D}"/>
                </a:ext>
              </a:extLst>
            </p:cNvPr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5D7E6050-1C4A-AC42-9C80-455BF3E89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3021" y="899878"/>
              <a:ext cx="1608902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fontAlgn="auto">
                <a:lnSpc>
                  <a:spcPts val="207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transport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18D44F-D234-294A-9DFB-5BF4D5E069AC}"/>
              </a:ext>
            </a:extLst>
          </p:cNvPr>
          <p:cNvGrpSpPr/>
          <p:nvPr/>
        </p:nvGrpSpPr>
        <p:grpSpPr>
          <a:xfrm>
            <a:off x="6698464" y="3375485"/>
            <a:ext cx="1396064" cy="508494"/>
            <a:chOff x="8993850" y="766270"/>
            <a:chExt cx="1861418" cy="6779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B6D480-0EF6-9743-B8C0-63D799A0402B}"/>
                </a:ext>
              </a:extLst>
            </p:cNvPr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2D6CC9E9-4EB8-C148-99C7-DE21615E7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5734" y="899878"/>
              <a:ext cx="1463478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fontAlgn="auto">
                <a:lnSpc>
                  <a:spcPts val="207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network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9AAF3B-AED3-A449-97D4-F0291249333B}"/>
              </a:ext>
            </a:extLst>
          </p:cNvPr>
          <p:cNvGrpSpPr/>
          <p:nvPr/>
        </p:nvGrpSpPr>
        <p:grpSpPr>
          <a:xfrm>
            <a:off x="6698868" y="3911443"/>
            <a:ext cx="1396064" cy="508494"/>
            <a:chOff x="8993850" y="766270"/>
            <a:chExt cx="1861418" cy="6779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1B1C9B-1511-9048-954A-42C526FFA552}"/>
                </a:ext>
              </a:extLst>
            </p:cNvPr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94F6A773-D867-F74F-B5C6-8190F112D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5744" y="899878"/>
              <a:ext cx="763458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fontAlgn="auto">
                <a:lnSpc>
                  <a:spcPts val="207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link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25BE4D-F37D-9C4B-B89A-22367E8DCDC6}"/>
              </a:ext>
            </a:extLst>
          </p:cNvPr>
          <p:cNvGrpSpPr/>
          <p:nvPr/>
        </p:nvGrpSpPr>
        <p:grpSpPr>
          <a:xfrm>
            <a:off x="6694425" y="4446189"/>
            <a:ext cx="1396064" cy="479819"/>
            <a:chOff x="8993850" y="784041"/>
            <a:chExt cx="1861418" cy="6397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3E4D4-FAC6-1E4B-882F-3AD5F8C274EF}"/>
                </a:ext>
              </a:extLst>
            </p:cNvPr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 Box 7">
              <a:extLst>
                <a:ext uri="{FF2B5EF4-FFF2-40B4-BE49-F238E27FC236}">
                  <a16:creationId xmlns:a16="http://schemas.microsoft.com/office/drawing/2014/main" id="{2F3023D6-375B-E04C-A47A-CBC847CE6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26301" y="899878"/>
              <a:ext cx="1402350" cy="487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fontAlgn="auto">
                <a:lnSpc>
                  <a:spcPts val="207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100" dirty="0">
                  <a:solidFill>
                    <a:schemeClr val="bg1"/>
                  </a:solidFill>
                  <a:latin typeface="Calibri" panose="020F0502020204030204"/>
                </a:rPr>
                <a:t>physical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2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C.EENG.UMINHO.PT">
  <a:themeElements>
    <a:clrScheme name="ADC.EENG.UMINHO.PT 11">
      <a:dk1>
        <a:srgbClr val="808080"/>
      </a:dk1>
      <a:lt1>
        <a:srgbClr val="FFFFFF"/>
      </a:lt1>
      <a:dk2>
        <a:srgbClr val="942018"/>
      </a:dk2>
      <a:lt2>
        <a:srgbClr val="DE5518"/>
      </a:lt2>
      <a:accent1>
        <a:srgbClr val="DE5518"/>
      </a:accent1>
      <a:accent2>
        <a:srgbClr val="CC3300"/>
      </a:accent2>
      <a:accent3>
        <a:srgbClr val="FFFFFF"/>
      </a:accent3>
      <a:accent4>
        <a:srgbClr val="6C6C6C"/>
      </a:accent4>
      <a:accent5>
        <a:srgbClr val="ECB4AB"/>
      </a:accent5>
      <a:accent6>
        <a:srgbClr val="B92D00"/>
      </a:accent6>
      <a:hlink>
        <a:srgbClr val="808080"/>
      </a:hlink>
      <a:folHlink>
        <a:srgbClr val="CCCC66"/>
      </a:folHlink>
    </a:clrScheme>
    <a:fontScheme name="ADC.EENG.UMINHO.PT">
      <a:majorFont>
        <a:latin typeface="NewsGotT"/>
        <a:ea typeface=""/>
        <a:cs typeface=""/>
      </a:majorFont>
      <a:minorFont>
        <a:latin typeface="NewsGo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wsGotT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wsGotT" pitchFamily="2" charset="0"/>
          </a:defRPr>
        </a:defPPr>
      </a:lstStyle>
    </a:lnDef>
  </a:objectDefaults>
  <a:extraClrSchemeLst>
    <a:extraClrScheme>
      <a:clrScheme name="ADC.EENG.UMINHO.PT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C.EENG.UMINHO.PT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.EENG.UMINHO.PT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C.EENG.UMINHO.PT 11">
        <a:dk1>
          <a:srgbClr val="808080"/>
        </a:dk1>
        <a:lt1>
          <a:srgbClr val="FFFFFF"/>
        </a:lt1>
        <a:dk2>
          <a:srgbClr val="942018"/>
        </a:dk2>
        <a:lt2>
          <a:srgbClr val="DE5518"/>
        </a:lt2>
        <a:accent1>
          <a:srgbClr val="DE5518"/>
        </a:accent1>
        <a:accent2>
          <a:srgbClr val="CC3300"/>
        </a:accent2>
        <a:accent3>
          <a:srgbClr val="FFFFFF"/>
        </a:accent3>
        <a:accent4>
          <a:srgbClr val="6C6C6C"/>
        </a:accent4>
        <a:accent5>
          <a:srgbClr val="ECB4AB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ADC2.EENG.UMINHO</Template>
  <TotalTime>40934</TotalTime>
  <Pages>34</Pages>
  <Words>1289</Words>
  <Application>Microsoft Macintosh PowerPoint</Application>
  <PresentationFormat>On-screen Show (4:3)</PresentationFormat>
  <Paragraphs>490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NewsGotT</vt:lpstr>
      <vt:lpstr>Times New Roman</vt:lpstr>
      <vt:lpstr>Wingdings</vt:lpstr>
      <vt:lpstr>ADC.EENG.UMINHO.PT</vt:lpstr>
      <vt:lpstr>Introdução  (Módulo 0)</vt:lpstr>
      <vt:lpstr>The Internet: a “nuts and bolts” view</vt:lpstr>
      <vt:lpstr>The Internet: a “nuts and bolts” view</vt:lpstr>
      <vt:lpstr>The Internet: a “services” view</vt:lpstr>
      <vt:lpstr>Protocol “layers” and reference models</vt:lpstr>
      <vt:lpstr>Example: organization of air travel</vt:lpstr>
      <vt:lpstr>Example: organization of air travel</vt:lpstr>
      <vt:lpstr>Why layering?</vt:lpstr>
      <vt:lpstr>Layered Internet protocol stack</vt:lpstr>
      <vt:lpstr>Services, Layering and Encapsulation</vt:lpstr>
      <vt:lpstr>Services, Layering and Encapsulation</vt:lpstr>
      <vt:lpstr>Services, Layering and Encapsulation</vt:lpstr>
      <vt:lpstr>Services, Layering and Encapsulation</vt:lpstr>
      <vt:lpstr>Encapsulation: an end-end view</vt:lpstr>
      <vt:lpstr>ISO/OSI reference model</vt:lpstr>
      <vt:lpstr>Wireshark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subject>Redes de Computadores</dc:subject>
  <dc:creator>costa</dc:creator>
  <cp:lastModifiedBy>Antonio Duarte Costa</cp:lastModifiedBy>
  <cp:revision>767</cp:revision>
  <cp:lastPrinted>2019-02-14T11:11:16Z</cp:lastPrinted>
  <dcterms:created xsi:type="dcterms:W3CDTF">1997-10-13T08:18:47Z</dcterms:created>
  <dcterms:modified xsi:type="dcterms:W3CDTF">2021-10-15T09:13:02Z</dcterms:modified>
</cp:coreProperties>
</file>